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chivo Black" panose="020B0604020202020204" charset="0"/>
      <p:regular r:id="rId19"/>
    </p:embeddedFont>
    <p:embeddedFont>
      <p:font typeface="Montserrat" panose="00000500000000000000" pitchFamily="2" charset="0"/>
      <p:regular r:id="rId20"/>
    </p:embeddedFont>
    <p:embeddedFont>
      <p:font typeface="Montserrat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6" d="100"/>
          <a:sy n="66" d="100"/>
        </p:scale>
        <p:origin x="101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jpe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grpSp>
        <p:nvGrpSpPr>
          <p:cNvPr id="3" name="Group 3"/>
          <p:cNvGrpSpPr/>
          <p:nvPr/>
        </p:nvGrpSpPr>
        <p:grpSpPr>
          <a:xfrm>
            <a:off x="9589607" y="0"/>
            <a:ext cx="8698393" cy="1040037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838" r="-39838"/>
              </a:stretch>
            </a:blipFill>
          </p:spPr>
        </p:sp>
      </p:grpSp>
      <p:grpSp>
        <p:nvGrpSpPr>
          <p:cNvPr id="5" name="Group 5"/>
          <p:cNvGrpSpPr/>
          <p:nvPr/>
        </p:nvGrpSpPr>
        <p:grpSpPr>
          <a:xfrm>
            <a:off x="2740969" y="2431381"/>
            <a:ext cx="13072489" cy="4521344"/>
            <a:chOff x="0" y="0"/>
            <a:chExt cx="3442960" cy="1190807"/>
          </a:xfrm>
        </p:grpSpPr>
        <p:sp>
          <p:nvSpPr>
            <p:cNvPr id="6" name="Freeform 6"/>
            <p:cNvSpPr/>
            <p:nvPr/>
          </p:nvSpPr>
          <p:spPr>
            <a:xfrm>
              <a:off x="0" y="0"/>
              <a:ext cx="3442960" cy="1190807"/>
            </a:xfrm>
            <a:custGeom>
              <a:avLst/>
              <a:gdLst/>
              <a:ahLst/>
              <a:cxnLst/>
              <a:rect l="l" t="t" r="r" b="b"/>
              <a:pathLst>
                <a:path w="3442960" h="1190807">
                  <a:moveTo>
                    <a:pt x="0" y="0"/>
                  </a:moveTo>
                  <a:lnTo>
                    <a:pt x="3442960" y="0"/>
                  </a:lnTo>
                  <a:lnTo>
                    <a:pt x="3442960" y="1190807"/>
                  </a:lnTo>
                  <a:lnTo>
                    <a:pt x="0" y="1190807"/>
                  </a:lnTo>
                  <a:close/>
                </a:path>
              </a:pathLst>
            </a:custGeom>
            <a:solidFill>
              <a:srgbClr val="FFFFFF"/>
            </a:solidFill>
          </p:spPr>
        </p:sp>
        <p:sp>
          <p:nvSpPr>
            <p:cNvPr id="7" name="TextBox 7"/>
            <p:cNvSpPr txBox="1"/>
            <p:nvPr/>
          </p:nvSpPr>
          <p:spPr>
            <a:xfrm>
              <a:off x="0" y="-19050"/>
              <a:ext cx="3442960" cy="1209857"/>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2740969" y="7731250"/>
            <a:ext cx="13072489" cy="2138295"/>
            <a:chOff x="0" y="0"/>
            <a:chExt cx="3442960" cy="563172"/>
          </a:xfrm>
        </p:grpSpPr>
        <p:sp>
          <p:nvSpPr>
            <p:cNvPr id="9" name="Freeform 9"/>
            <p:cNvSpPr/>
            <p:nvPr/>
          </p:nvSpPr>
          <p:spPr>
            <a:xfrm>
              <a:off x="0" y="0"/>
              <a:ext cx="3442960" cy="563172"/>
            </a:xfrm>
            <a:custGeom>
              <a:avLst/>
              <a:gdLst/>
              <a:ahLst/>
              <a:cxnLst/>
              <a:rect l="l" t="t" r="r" b="b"/>
              <a:pathLst>
                <a:path w="3442960" h="563172">
                  <a:moveTo>
                    <a:pt x="0" y="0"/>
                  </a:moveTo>
                  <a:lnTo>
                    <a:pt x="3442960" y="0"/>
                  </a:lnTo>
                  <a:lnTo>
                    <a:pt x="3442960" y="563172"/>
                  </a:lnTo>
                  <a:lnTo>
                    <a:pt x="0" y="563172"/>
                  </a:lnTo>
                  <a:close/>
                </a:path>
              </a:pathLst>
            </a:custGeom>
            <a:solidFill>
              <a:srgbClr val="FFFFFF"/>
            </a:solidFill>
          </p:spPr>
        </p:sp>
        <p:sp>
          <p:nvSpPr>
            <p:cNvPr id="10" name="TextBox 10"/>
            <p:cNvSpPr txBox="1"/>
            <p:nvPr/>
          </p:nvSpPr>
          <p:spPr>
            <a:xfrm>
              <a:off x="0" y="-19050"/>
              <a:ext cx="3442960" cy="58222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2740969" y="766426"/>
            <a:ext cx="13072489" cy="1387158"/>
            <a:chOff x="0" y="0"/>
            <a:chExt cx="17429985" cy="1849544"/>
          </a:xfrm>
        </p:grpSpPr>
        <p:grpSp>
          <p:nvGrpSpPr>
            <p:cNvPr id="12" name="Group 12"/>
            <p:cNvGrpSpPr/>
            <p:nvPr/>
          </p:nvGrpSpPr>
          <p:grpSpPr>
            <a:xfrm>
              <a:off x="0" y="0"/>
              <a:ext cx="17429985" cy="1849544"/>
              <a:chOff x="0" y="0"/>
              <a:chExt cx="6158780" cy="653525"/>
            </a:xfrm>
          </p:grpSpPr>
          <p:sp>
            <p:nvSpPr>
              <p:cNvPr id="13" name="Freeform 13"/>
              <p:cNvSpPr/>
              <p:nvPr/>
            </p:nvSpPr>
            <p:spPr>
              <a:xfrm>
                <a:off x="0" y="0"/>
                <a:ext cx="6158780" cy="653525"/>
              </a:xfrm>
              <a:custGeom>
                <a:avLst/>
                <a:gdLst/>
                <a:ahLst/>
                <a:cxnLst/>
                <a:rect l="l" t="t" r="r" b="b"/>
                <a:pathLst>
                  <a:path w="6158780" h="653525">
                    <a:moveTo>
                      <a:pt x="0" y="0"/>
                    </a:moveTo>
                    <a:lnTo>
                      <a:pt x="6158780" y="0"/>
                    </a:lnTo>
                    <a:lnTo>
                      <a:pt x="6158780" y="653525"/>
                    </a:lnTo>
                    <a:lnTo>
                      <a:pt x="0" y="653525"/>
                    </a:lnTo>
                    <a:close/>
                  </a:path>
                </a:pathLst>
              </a:custGeom>
              <a:solidFill>
                <a:srgbClr val="FFFFFF"/>
              </a:solidFill>
            </p:spPr>
          </p:sp>
          <p:sp>
            <p:nvSpPr>
              <p:cNvPr id="14" name="TextBox 14"/>
              <p:cNvSpPr txBox="1"/>
              <p:nvPr/>
            </p:nvSpPr>
            <p:spPr>
              <a:xfrm>
                <a:off x="0" y="-9525"/>
                <a:ext cx="6158780" cy="663050"/>
              </a:xfrm>
              <a:prstGeom prst="rect">
                <a:avLst/>
              </a:prstGeom>
            </p:spPr>
            <p:txBody>
              <a:bodyPr lIns="28399" tIns="28399" rIns="28399" bIns="28399" rtlCol="0" anchor="ctr"/>
              <a:lstStyle/>
              <a:p>
                <a:pPr algn="ctr">
                  <a:lnSpc>
                    <a:spcPts val="2860"/>
                  </a:lnSpc>
                </a:pPr>
                <a:endParaRPr/>
              </a:p>
            </p:txBody>
          </p:sp>
        </p:grpSp>
        <p:sp>
          <p:nvSpPr>
            <p:cNvPr id="15" name="TextBox 15"/>
            <p:cNvSpPr txBox="1"/>
            <p:nvPr/>
          </p:nvSpPr>
          <p:spPr>
            <a:xfrm>
              <a:off x="81057" y="786755"/>
              <a:ext cx="17348929" cy="791192"/>
            </a:xfrm>
            <a:prstGeom prst="rect">
              <a:avLst/>
            </a:prstGeom>
          </p:spPr>
          <p:txBody>
            <a:bodyPr lIns="0" tIns="0" rIns="0" bIns="0" rtlCol="0" anchor="t">
              <a:spAutoFit/>
            </a:bodyPr>
            <a:lstStyle/>
            <a:p>
              <a:pPr algn="ctr">
                <a:lnSpc>
                  <a:spcPts val="4928"/>
                </a:lnSpc>
              </a:pPr>
              <a:r>
                <a:rPr lang="en-US" sz="3571" spc="50">
                  <a:solidFill>
                    <a:srgbClr val="040506"/>
                  </a:solidFill>
                  <a:latin typeface="Archivo Black"/>
                  <a:ea typeface="Archivo Black"/>
                  <a:cs typeface="Archivo Black"/>
                  <a:sym typeface="Archivo Black"/>
                </a:rPr>
                <a:t>JOB &amp; INTERNSHIP PORTAL”</a:t>
              </a:r>
            </a:p>
          </p:txBody>
        </p:sp>
        <p:sp>
          <p:nvSpPr>
            <p:cNvPr id="16" name="TextBox 16"/>
            <p:cNvSpPr txBox="1"/>
            <p:nvPr/>
          </p:nvSpPr>
          <p:spPr>
            <a:xfrm>
              <a:off x="2252320" y="100064"/>
              <a:ext cx="12925344" cy="652454"/>
            </a:xfrm>
            <a:prstGeom prst="rect">
              <a:avLst/>
            </a:prstGeom>
          </p:spPr>
          <p:txBody>
            <a:bodyPr lIns="0" tIns="0" rIns="0" bIns="0" rtlCol="0" anchor="t">
              <a:spAutoFit/>
            </a:bodyPr>
            <a:lstStyle/>
            <a:p>
              <a:pPr algn="ctr">
                <a:lnSpc>
                  <a:spcPts val="4078"/>
                </a:lnSpc>
              </a:pPr>
              <a:r>
                <a:rPr lang="en-US" sz="2955" spc="41">
                  <a:solidFill>
                    <a:srgbClr val="040506"/>
                  </a:solidFill>
                  <a:latin typeface="Archivo Black"/>
                  <a:ea typeface="Archivo Black"/>
                  <a:cs typeface="Archivo Black"/>
                  <a:sym typeface="Archivo Black"/>
                </a:rPr>
                <a:t>“AI POWERED</a:t>
              </a:r>
            </a:p>
          </p:txBody>
        </p:sp>
      </p:grpSp>
      <p:sp>
        <p:nvSpPr>
          <p:cNvPr id="17" name="Freeform 17"/>
          <p:cNvSpPr/>
          <p:nvPr/>
        </p:nvSpPr>
        <p:spPr>
          <a:xfrm>
            <a:off x="137924" y="128708"/>
            <a:ext cx="2342658" cy="811183"/>
          </a:xfrm>
          <a:custGeom>
            <a:avLst/>
            <a:gdLst/>
            <a:ahLst/>
            <a:cxnLst/>
            <a:rect l="l" t="t" r="r" b="b"/>
            <a:pathLst>
              <a:path w="2342658" h="811183">
                <a:moveTo>
                  <a:pt x="0" y="0"/>
                </a:moveTo>
                <a:lnTo>
                  <a:pt x="2342658" y="0"/>
                </a:lnTo>
                <a:lnTo>
                  <a:pt x="2342658" y="811183"/>
                </a:lnTo>
                <a:lnTo>
                  <a:pt x="0" y="811183"/>
                </a:lnTo>
                <a:lnTo>
                  <a:pt x="0" y="0"/>
                </a:lnTo>
                <a:close/>
              </a:path>
            </a:pathLst>
          </a:custGeom>
          <a:blipFill>
            <a:blip r:embed="rId4"/>
            <a:stretch>
              <a:fillRect t="-317" b="-317"/>
            </a:stretch>
          </a:blipFill>
        </p:spPr>
      </p:sp>
      <p:grpSp>
        <p:nvGrpSpPr>
          <p:cNvPr id="18" name="Group 18"/>
          <p:cNvGrpSpPr/>
          <p:nvPr/>
        </p:nvGrpSpPr>
        <p:grpSpPr>
          <a:xfrm>
            <a:off x="2740969" y="3505419"/>
            <a:ext cx="13072489" cy="2373267"/>
            <a:chOff x="0" y="0"/>
            <a:chExt cx="17429985" cy="3164356"/>
          </a:xfrm>
        </p:grpSpPr>
        <p:sp>
          <p:nvSpPr>
            <p:cNvPr id="19" name="TextBox 19"/>
            <p:cNvSpPr txBox="1"/>
            <p:nvPr/>
          </p:nvSpPr>
          <p:spPr>
            <a:xfrm>
              <a:off x="0" y="-66675"/>
              <a:ext cx="17429985" cy="805104"/>
            </a:xfrm>
            <a:prstGeom prst="rect">
              <a:avLst/>
            </a:prstGeom>
          </p:spPr>
          <p:txBody>
            <a:bodyPr lIns="0" tIns="0" rIns="0" bIns="0" rtlCol="0" anchor="t">
              <a:spAutoFit/>
            </a:bodyPr>
            <a:lstStyle/>
            <a:p>
              <a:pPr algn="ctr">
                <a:lnSpc>
                  <a:spcPts val="5091"/>
                </a:lnSpc>
              </a:pPr>
              <a:r>
                <a:rPr lang="en-US" sz="3689" spc="51">
                  <a:solidFill>
                    <a:srgbClr val="040506"/>
                  </a:solidFill>
                  <a:latin typeface="Archivo Black"/>
                  <a:ea typeface="Archivo Black"/>
                  <a:cs typeface="Archivo Black"/>
                  <a:sym typeface="Archivo Black"/>
                </a:rPr>
                <a:t>TUSHAR KUMAR ,SBU221847 ,B-TECH CSE VIII</a:t>
              </a:r>
            </a:p>
          </p:txBody>
        </p:sp>
        <p:sp>
          <p:nvSpPr>
            <p:cNvPr id="20" name="TextBox 20"/>
            <p:cNvSpPr txBox="1"/>
            <p:nvPr/>
          </p:nvSpPr>
          <p:spPr>
            <a:xfrm>
              <a:off x="0" y="1146288"/>
              <a:ext cx="17429985" cy="805104"/>
            </a:xfrm>
            <a:prstGeom prst="rect">
              <a:avLst/>
            </a:prstGeom>
          </p:spPr>
          <p:txBody>
            <a:bodyPr lIns="0" tIns="0" rIns="0" bIns="0" rtlCol="0" anchor="t">
              <a:spAutoFit/>
            </a:bodyPr>
            <a:lstStyle/>
            <a:p>
              <a:pPr algn="ctr">
                <a:lnSpc>
                  <a:spcPts val="5091"/>
                </a:lnSpc>
              </a:pPr>
              <a:r>
                <a:rPr lang="en-US" sz="3689" spc="51">
                  <a:solidFill>
                    <a:srgbClr val="040506"/>
                  </a:solidFill>
                  <a:latin typeface="Archivo Black"/>
                  <a:ea typeface="Archivo Black"/>
                  <a:cs typeface="Archivo Black"/>
                  <a:sym typeface="Archivo Black"/>
                </a:rPr>
                <a:t>ABHISHEK KUMAR ,SBU221252 ,B-TECH CSE VIII</a:t>
              </a:r>
            </a:p>
          </p:txBody>
        </p:sp>
        <p:sp>
          <p:nvSpPr>
            <p:cNvPr id="21" name="TextBox 21"/>
            <p:cNvSpPr txBox="1"/>
            <p:nvPr/>
          </p:nvSpPr>
          <p:spPr>
            <a:xfrm>
              <a:off x="0" y="2359251"/>
              <a:ext cx="17429985" cy="805104"/>
            </a:xfrm>
            <a:prstGeom prst="rect">
              <a:avLst/>
            </a:prstGeom>
          </p:spPr>
          <p:txBody>
            <a:bodyPr lIns="0" tIns="0" rIns="0" bIns="0" rtlCol="0" anchor="t">
              <a:spAutoFit/>
            </a:bodyPr>
            <a:lstStyle/>
            <a:p>
              <a:pPr algn="ctr">
                <a:lnSpc>
                  <a:spcPts val="5091"/>
                </a:lnSpc>
              </a:pPr>
              <a:r>
                <a:rPr lang="en-US" sz="3689" spc="51">
                  <a:solidFill>
                    <a:srgbClr val="040506"/>
                  </a:solidFill>
                  <a:latin typeface="Archivo Black"/>
                  <a:ea typeface="Archivo Black"/>
                  <a:cs typeface="Archivo Black"/>
                  <a:sym typeface="Archivo Black"/>
                </a:rPr>
                <a:t>SUJEET KUMAR ,SBU221331 ,B-TECH CSE VIII</a:t>
              </a:r>
            </a:p>
          </p:txBody>
        </p:sp>
      </p:grpSp>
      <p:sp>
        <p:nvSpPr>
          <p:cNvPr id="22" name="TextBox 22"/>
          <p:cNvSpPr txBox="1"/>
          <p:nvPr/>
        </p:nvSpPr>
        <p:spPr>
          <a:xfrm>
            <a:off x="2740969" y="8456812"/>
            <a:ext cx="13072489" cy="620497"/>
          </a:xfrm>
          <a:prstGeom prst="rect">
            <a:avLst/>
          </a:prstGeom>
        </p:spPr>
        <p:txBody>
          <a:bodyPr lIns="0" tIns="0" rIns="0" bIns="0" rtlCol="0" anchor="t">
            <a:spAutoFit/>
          </a:bodyPr>
          <a:lstStyle/>
          <a:p>
            <a:pPr algn="ctr">
              <a:lnSpc>
                <a:spcPts val="5091"/>
              </a:lnSpc>
            </a:pPr>
            <a:r>
              <a:rPr lang="en-US" sz="3689" spc="51">
                <a:solidFill>
                  <a:srgbClr val="040506"/>
                </a:solidFill>
                <a:latin typeface="Archivo Black"/>
                <a:ea typeface="Archivo Black"/>
                <a:cs typeface="Archivo Black"/>
                <a:sym typeface="Archivo Black"/>
              </a:rPr>
              <a:t>DR. MEGHA SINHA</a:t>
            </a:r>
          </a:p>
        </p:txBody>
      </p:sp>
      <p:sp>
        <p:nvSpPr>
          <p:cNvPr id="23" name="TextBox 23"/>
          <p:cNvSpPr txBox="1"/>
          <p:nvPr/>
        </p:nvSpPr>
        <p:spPr>
          <a:xfrm>
            <a:off x="2740969" y="8021329"/>
            <a:ext cx="13072489" cy="342738"/>
          </a:xfrm>
          <a:prstGeom prst="rect">
            <a:avLst/>
          </a:prstGeom>
        </p:spPr>
        <p:txBody>
          <a:bodyPr lIns="0" tIns="0" rIns="0" bIns="0" rtlCol="0" anchor="t">
            <a:spAutoFit/>
          </a:bodyPr>
          <a:lstStyle/>
          <a:p>
            <a:pPr algn="ctr">
              <a:lnSpc>
                <a:spcPts val="2883"/>
              </a:lnSpc>
            </a:pPr>
            <a:r>
              <a:rPr lang="en-US" sz="2089" spc="29">
                <a:solidFill>
                  <a:srgbClr val="040506"/>
                </a:solidFill>
                <a:latin typeface="Montserrat"/>
                <a:ea typeface="Montserrat"/>
                <a:cs typeface="Montserrat"/>
                <a:sym typeface="Montserrat"/>
              </a:rPr>
              <a:t>UNDER THE GUIDANCE OF</a:t>
            </a:r>
          </a:p>
        </p:txBody>
      </p:sp>
      <p:sp>
        <p:nvSpPr>
          <p:cNvPr id="24" name="TextBox 24"/>
          <p:cNvSpPr txBox="1"/>
          <p:nvPr/>
        </p:nvSpPr>
        <p:spPr>
          <a:xfrm>
            <a:off x="2607756" y="9210659"/>
            <a:ext cx="13072489" cy="624687"/>
          </a:xfrm>
          <a:prstGeom prst="rect">
            <a:avLst/>
          </a:prstGeom>
        </p:spPr>
        <p:txBody>
          <a:bodyPr lIns="0" tIns="0" rIns="0" bIns="0" rtlCol="0" anchor="t">
            <a:spAutoFit/>
          </a:bodyPr>
          <a:lstStyle/>
          <a:p>
            <a:pPr algn="ctr">
              <a:lnSpc>
                <a:spcPts val="2883"/>
              </a:lnSpc>
            </a:pPr>
            <a:r>
              <a:rPr lang="en-US" sz="2089" spc="29">
                <a:solidFill>
                  <a:srgbClr val="040506"/>
                </a:solidFill>
                <a:latin typeface="Montserrat"/>
                <a:ea typeface="Montserrat"/>
                <a:cs typeface="Montserrat"/>
                <a:sym typeface="Montserrat"/>
              </a:rPr>
              <a:t>DEPARTMENT OF COMPUTER SCIENCE AND ENGINEERING</a:t>
            </a:r>
          </a:p>
          <a:p>
            <a:pPr algn="ctr">
              <a:lnSpc>
                <a:spcPts val="2193"/>
              </a:lnSpc>
            </a:pPr>
            <a:r>
              <a:rPr lang="en-US" sz="1589" spc="22">
                <a:solidFill>
                  <a:srgbClr val="040506"/>
                </a:solidFill>
                <a:latin typeface="Montserrat"/>
                <a:ea typeface="Montserrat"/>
                <a:cs typeface="Montserrat"/>
                <a:sym typeface="Montserrat"/>
              </a:rPr>
              <a:t>SARALA BIRLA UNIVERSITY ,RANCHI ,JHARKHAND ,835103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25091" r="-25091"/>
              </a:stretch>
            </a:blipFill>
          </p:spPr>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1028700" y="1193297"/>
            <a:ext cx="9308329" cy="1639206"/>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ea typeface="Archivo Black"/>
                <a:cs typeface="Archivo Black"/>
                <a:sym typeface="Archivo Black"/>
              </a:rPr>
              <a:t>SYSTEM ARCHITECTURE OVERVIEW</a:t>
            </a:r>
          </a:p>
        </p:txBody>
      </p:sp>
      <p:sp>
        <p:nvSpPr>
          <p:cNvPr id="11" name="TextBox 11"/>
          <p:cNvSpPr txBox="1"/>
          <p:nvPr/>
        </p:nvSpPr>
        <p:spPr>
          <a:xfrm>
            <a:off x="1336573" y="4006302"/>
            <a:ext cx="10572489" cy="3855785"/>
          </a:xfrm>
          <a:prstGeom prst="rect">
            <a:avLst/>
          </a:prstGeom>
        </p:spPr>
        <p:txBody>
          <a:bodyPr lIns="0" tIns="0" rIns="0" bIns="0" rtlCol="0" anchor="t">
            <a:spAutoFit/>
          </a:bodyPr>
          <a:lstStyle/>
          <a:p>
            <a:pPr marL="390805" lvl="1" indent="-195403" algn="l">
              <a:lnSpc>
                <a:spcPts val="2353"/>
              </a:lnSpc>
              <a:buFont typeface="Arial"/>
              <a:buChar char="•"/>
            </a:pPr>
            <a:r>
              <a:rPr lang="en-US" sz="1810" b="1">
                <a:solidFill>
                  <a:srgbClr val="000000"/>
                </a:solidFill>
                <a:latin typeface="Montserrat Bold"/>
                <a:ea typeface="Montserrat Bold"/>
                <a:cs typeface="Montserrat Bold"/>
                <a:sym typeface="Montserrat Bold"/>
              </a:rPr>
              <a:t>Frontend (React App):</a:t>
            </a:r>
            <a:r>
              <a:rPr lang="en-US" sz="1810">
                <a:solidFill>
                  <a:srgbClr val="000000"/>
                </a:solidFill>
                <a:latin typeface="Montserrat"/>
                <a:ea typeface="Montserrat"/>
                <a:cs typeface="Montserrat"/>
                <a:sym typeface="Montserrat"/>
              </a:rPr>
              <a:t> Interacts with the user, sends requests to the backend.</a:t>
            </a:r>
          </a:p>
          <a:p>
            <a:pPr algn="l">
              <a:lnSpc>
                <a:spcPts val="2353"/>
              </a:lnSpc>
            </a:pPr>
            <a:endParaRPr lang="en-US" sz="1810">
              <a:solidFill>
                <a:srgbClr val="000000"/>
              </a:solidFill>
              <a:latin typeface="Montserrat"/>
              <a:ea typeface="Montserrat"/>
              <a:cs typeface="Montserrat"/>
              <a:sym typeface="Montserrat"/>
            </a:endParaRPr>
          </a:p>
          <a:p>
            <a:pPr marL="390805" lvl="1" indent="-195403" algn="l">
              <a:lnSpc>
                <a:spcPts val="2353"/>
              </a:lnSpc>
              <a:buFont typeface="Arial"/>
              <a:buChar char="•"/>
            </a:pPr>
            <a:r>
              <a:rPr lang="en-US" sz="1810" b="1">
                <a:solidFill>
                  <a:srgbClr val="000000"/>
                </a:solidFill>
                <a:latin typeface="Montserrat Bold"/>
                <a:ea typeface="Montserrat Bold"/>
                <a:cs typeface="Montserrat Bold"/>
                <a:sym typeface="Montserrat Bold"/>
              </a:rPr>
              <a:t>Backend API (Node.js/Express):</a:t>
            </a:r>
            <a:r>
              <a:rPr lang="en-US" sz="1810">
                <a:solidFill>
                  <a:srgbClr val="000000"/>
                </a:solidFill>
                <a:latin typeface="Montserrat"/>
                <a:ea typeface="Montserrat"/>
                <a:cs typeface="Montserrat"/>
                <a:sym typeface="Montserrat"/>
              </a:rPr>
              <a:t> Handles business logic, user authentication, interacts with the database and AI service.</a:t>
            </a:r>
          </a:p>
          <a:p>
            <a:pPr algn="l">
              <a:lnSpc>
                <a:spcPts val="2353"/>
              </a:lnSpc>
            </a:pPr>
            <a:endParaRPr lang="en-US" sz="1810">
              <a:solidFill>
                <a:srgbClr val="000000"/>
              </a:solidFill>
              <a:latin typeface="Montserrat"/>
              <a:ea typeface="Montserrat"/>
              <a:cs typeface="Montserrat"/>
              <a:sym typeface="Montserrat"/>
            </a:endParaRPr>
          </a:p>
          <a:p>
            <a:pPr marL="390805" lvl="1" indent="-195403" algn="l">
              <a:lnSpc>
                <a:spcPts val="2353"/>
              </a:lnSpc>
              <a:buFont typeface="Arial"/>
              <a:buChar char="•"/>
            </a:pPr>
            <a:r>
              <a:rPr lang="en-US" sz="1810" b="1">
                <a:solidFill>
                  <a:srgbClr val="000000"/>
                </a:solidFill>
                <a:latin typeface="Montserrat Bold"/>
                <a:ea typeface="Montserrat Bold"/>
                <a:cs typeface="Montserrat Bold"/>
                <a:sym typeface="Montserrat Bold"/>
              </a:rPr>
              <a:t>PostgreSQL Database: </a:t>
            </a:r>
            <a:r>
              <a:rPr lang="en-US" sz="1810">
                <a:solidFill>
                  <a:srgbClr val="000000"/>
                </a:solidFill>
                <a:latin typeface="Montserrat"/>
                <a:ea typeface="Montserrat"/>
                <a:cs typeface="Montserrat"/>
                <a:sym typeface="Montserrat"/>
              </a:rPr>
              <a:t>Stores user data, job listings, extracted keywords, etc.</a:t>
            </a:r>
          </a:p>
          <a:p>
            <a:pPr algn="l">
              <a:lnSpc>
                <a:spcPts val="2353"/>
              </a:lnSpc>
            </a:pPr>
            <a:endParaRPr lang="en-US" sz="1810">
              <a:solidFill>
                <a:srgbClr val="000000"/>
              </a:solidFill>
              <a:latin typeface="Montserrat"/>
              <a:ea typeface="Montserrat"/>
              <a:cs typeface="Montserrat"/>
              <a:sym typeface="Montserrat"/>
            </a:endParaRPr>
          </a:p>
          <a:p>
            <a:pPr marL="390805" lvl="1" indent="-195403" algn="l">
              <a:lnSpc>
                <a:spcPts val="2353"/>
              </a:lnSpc>
              <a:buFont typeface="Arial"/>
              <a:buChar char="•"/>
            </a:pPr>
            <a:r>
              <a:rPr lang="en-US" sz="1810" b="1">
                <a:solidFill>
                  <a:srgbClr val="000000"/>
                </a:solidFill>
                <a:latin typeface="Montserrat Bold"/>
                <a:ea typeface="Montserrat Bold"/>
                <a:cs typeface="Montserrat Bold"/>
                <a:sym typeface="Montserrat Bold"/>
              </a:rPr>
              <a:t>Python AI Service:</a:t>
            </a:r>
            <a:r>
              <a:rPr lang="en-US" sz="1810">
                <a:solidFill>
                  <a:srgbClr val="000000"/>
                </a:solidFill>
                <a:latin typeface="Montserrat"/>
                <a:ea typeface="Montserrat"/>
                <a:cs typeface="Montserrat"/>
                <a:sym typeface="Montserrat"/>
              </a:rPr>
              <a:t> Receives text (job descriptions) from the backend, performs NLP (keyword extraction), and returns structured data.</a:t>
            </a:r>
          </a:p>
          <a:p>
            <a:pPr algn="l">
              <a:lnSpc>
                <a:spcPts val="2353"/>
              </a:lnSpc>
            </a:pPr>
            <a:endParaRPr lang="en-US" sz="1810">
              <a:solidFill>
                <a:srgbClr val="000000"/>
              </a:solidFill>
              <a:latin typeface="Montserrat"/>
              <a:ea typeface="Montserrat"/>
              <a:cs typeface="Montserrat"/>
              <a:sym typeface="Montserrat"/>
            </a:endParaRPr>
          </a:p>
          <a:p>
            <a:pPr marL="390805" lvl="1" indent="-195403" algn="l">
              <a:lnSpc>
                <a:spcPts val="2353"/>
              </a:lnSpc>
              <a:buFont typeface="Arial"/>
              <a:buChar char="•"/>
            </a:pPr>
            <a:r>
              <a:rPr lang="en-US" sz="1810" b="1">
                <a:solidFill>
                  <a:srgbClr val="000000"/>
                </a:solidFill>
                <a:latin typeface="Montserrat Bold"/>
                <a:ea typeface="Montserrat Bold"/>
                <a:cs typeface="Montserrat Bold"/>
                <a:sym typeface="Montserrat Bold"/>
              </a:rPr>
              <a:t>Flow:</a:t>
            </a:r>
            <a:r>
              <a:rPr lang="en-US" sz="1810">
                <a:solidFill>
                  <a:srgbClr val="000000"/>
                </a:solidFill>
                <a:latin typeface="Montserrat"/>
                <a:ea typeface="Montserrat"/>
                <a:cs typeface="Montserrat"/>
                <a:sym typeface="Montserrat"/>
              </a:rPr>
              <a:t> User actions on Frontend -&gt; Backend API -&gt; Database/AI Service -&gt; Backend API -&gt; Frontend.</a:t>
            </a:r>
          </a:p>
          <a:p>
            <a:pPr algn="l">
              <a:lnSpc>
                <a:spcPts val="2353"/>
              </a:lnSpc>
              <a:spcBef>
                <a:spcPct val="0"/>
              </a:spcBef>
            </a:pPr>
            <a:endParaRPr lang="en-US" sz="1810">
              <a:solidFill>
                <a:srgbClr val="000000"/>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a:off x="6455727" y="6172200"/>
            <a:ext cx="3189627" cy="9466949"/>
            <a:chOff x="0" y="0"/>
            <a:chExt cx="840066" cy="2493353"/>
          </a:xfrm>
        </p:grpSpPr>
        <p:sp>
          <p:nvSpPr>
            <p:cNvPr id="4" name="Freeform 4"/>
            <p:cNvSpPr/>
            <p:nvPr/>
          </p:nvSpPr>
          <p:spPr>
            <a:xfrm>
              <a:off x="0" y="0"/>
              <a:ext cx="840066" cy="2493353"/>
            </a:xfrm>
            <a:custGeom>
              <a:avLst/>
              <a:gdLst/>
              <a:ahLst/>
              <a:cxnLst/>
              <a:rect l="l" t="t" r="r" b="b"/>
              <a:pathLst>
                <a:path w="840066" h="2493353">
                  <a:moveTo>
                    <a:pt x="60680" y="0"/>
                  </a:moveTo>
                  <a:lnTo>
                    <a:pt x="779386" y="0"/>
                  </a:lnTo>
                  <a:cubicBezTo>
                    <a:pt x="795479" y="0"/>
                    <a:pt x="810914" y="6393"/>
                    <a:pt x="822294" y="17773"/>
                  </a:cubicBezTo>
                  <a:cubicBezTo>
                    <a:pt x="833673" y="29153"/>
                    <a:pt x="840066" y="44587"/>
                    <a:pt x="840066" y="60680"/>
                  </a:cubicBezTo>
                  <a:lnTo>
                    <a:pt x="840066" y="2432672"/>
                  </a:lnTo>
                  <a:cubicBezTo>
                    <a:pt x="840066" y="2466185"/>
                    <a:pt x="812899" y="2493353"/>
                    <a:pt x="779386" y="2493353"/>
                  </a:cubicBezTo>
                  <a:lnTo>
                    <a:pt x="60680" y="2493353"/>
                  </a:lnTo>
                  <a:cubicBezTo>
                    <a:pt x="27168" y="2493353"/>
                    <a:pt x="0" y="2466185"/>
                    <a:pt x="0" y="2432672"/>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51240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6172200"/>
            <a:ext cx="3189627" cy="6818965"/>
            <a:chOff x="0" y="0"/>
            <a:chExt cx="840066" cy="1795941"/>
          </a:xfrm>
        </p:grpSpPr>
        <p:sp>
          <p:nvSpPr>
            <p:cNvPr id="10" name="Freeform 10"/>
            <p:cNvSpPr/>
            <p:nvPr/>
          </p:nvSpPr>
          <p:spPr>
            <a:xfrm>
              <a:off x="0" y="0"/>
              <a:ext cx="840066" cy="1795941"/>
            </a:xfrm>
            <a:custGeom>
              <a:avLst/>
              <a:gdLst/>
              <a:ahLst/>
              <a:cxnLst/>
              <a:rect l="l" t="t" r="r" b="b"/>
              <a:pathLst>
                <a:path w="840066" h="1795941">
                  <a:moveTo>
                    <a:pt x="60680" y="0"/>
                  </a:moveTo>
                  <a:lnTo>
                    <a:pt x="779386" y="0"/>
                  </a:lnTo>
                  <a:cubicBezTo>
                    <a:pt x="795479" y="0"/>
                    <a:pt x="810914" y="6393"/>
                    <a:pt x="822294" y="17773"/>
                  </a:cubicBezTo>
                  <a:cubicBezTo>
                    <a:pt x="833673" y="29153"/>
                    <a:pt x="840066" y="44587"/>
                    <a:pt x="840066" y="60680"/>
                  </a:cubicBezTo>
                  <a:lnTo>
                    <a:pt x="840066" y="1735261"/>
                  </a:lnTo>
                  <a:cubicBezTo>
                    <a:pt x="840066" y="1768774"/>
                    <a:pt x="812899" y="1795941"/>
                    <a:pt x="779386" y="1795941"/>
                  </a:cubicBezTo>
                  <a:lnTo>
                    <a:pt x="60680" y="1795941"/>
                  </a:lnTo>
                  <a:cubicBezTo>
                    <a:pt x="27168" y="1795941"/>
                    <a:pt x="0" y="1768774"/>
                    <a:pt x="0" y="1735261"/>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181499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2646975" y="6172200"/>
            <a:ext cx="3189627" cy="9466949"/>
            <a:chOff x="0" y="0"/>
            <a:chExt cx="840066" cy="2493353"/>
          </a:xfrm>
        </p:grpSpPr>
        <p:sp>
          <p:nvSpPr>
            <p:cNvPr id="16" name="Freeform 16"/>
            <p:cNvSpPr/>
            <p:nvPr/>
          </p:nvSpPr>
          <p:spPr>
            <a:xfrm>
              <a:off x="0" y="0"/>
              <a:ext cx="840066" cy="2493353"/>
            </a:xfrm>
            <a:custGeom>
              <a:avLst/>
              <a:gdLst/>
              <a:ahLst/>
              <a:cxnLst/>
              <a:rect l="l" t="t" r="r" b="b"/>
              <a:pathLst>
                <a:path w="840066" h="2493353">
                  <a:moveTo>
                    <a:pt x="60680" y="0"/>
                  </a:moveTo>
                  <a:lnTo>
                    <a:pt x="779386" y="0"/>
                  </a:lnTo>
                  <a:cubicBezTo>
                    <a:pt x="795479" y="0"/>
                    <a:pt x="810914" y="6393"/>
                    <a:pt x="822294" y="17773"/>
                  </a:cubicBezTo>
                  <a:cubicBezTo>
                    <a:pt x="833673" y="29153"/>
                    <a:pt x="840066" y="44587"/>
                    <a:pt x="840066" y="60680"/>
                  </a:cubicBezTo>
                  <a:lnTo>
                    <a:pt x="840066" y="2432672"/>
                  </a:lnTo>
                  <a:cubicBezTo>
                    <a:pt x="840066" y="2466185"/>
                    <a:pt x="812899" y="2493353"/>
                    <a:pt x="779386" y="2493353"/>
                  </a:cubicBezTo>
                  <a:lnTo>
                    <a:pt x="60680" y="2493353"/>
                  </a:lnTo>
                  <a:cubicBezTo>
                    <a:pt x="27168" y="2493353"/>
                    <a:pt x="0" y="2466185"/>
                    <a:pt x="0" y="2432672"/>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7" name="TextBox 17"/>
            <p:cNvSpPr txBox="1"/>
            <p:nvPr/>
          </p:nvSpPr>
          <p:spPr>
            <a:xfrm>
              <a:off x="0" y="-19050"/>
              <a:ext cx="840066" cy="251240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Freeform 18"/>
          <p:cNvSpPr/>
          <p:nvPr/>
        </p:nvSpPr>
        <p:spPr>
          <a:xfrm>
            <a:off x="3727439" y="700108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7436001" y="7001086"/>
            <a:ext cx="1227299" cy="1028700"/>
          </a:xfrm>
          <a:custGeom>
            <a:avLst/>
            <a:gdLst/>
            <a:ahLst/>
            <a:cxnLst/>
            <a:rect l="l" t="t" r="r" b="b"/>
            <a:pathLst>
              <a:path w="1227299" h="1028700">
                <a:moveTo>
                  <a:pt x="0" y="0"/>
                </a:moveTo>
                <a:lnTo>
                  <a:pt x="1227300" y="0"/>
                </a:lnTo>
                <a:lnTo>
                  <a:pt x="1227300"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11469460" y="700108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15187634" y="7001086"/>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5915798" y="7912668"/>
            <a:ext cx="460733" cy="443979"/>
          </a:xfrm>
          <a:custGeom>
            <a:avLst/>
            <a:gdLst/>
            <a:ahLst/>
            <a:cxnLst/>
            <a:rect l="l" t="t" r="r" b="b"/>
            <a:pathLst>
              <a:path w="460733" h="443979">
                <a:moveTo>
                  <a:pt x="0" y="0"/>
                </a:moveTo>
                <a:lnTo>
                  <a:pt x="460733" y="0"/>
                </a:lnTo>
                <a:lnTo>
                  <a:pt x="460733" y="443979"/>
                </a:lnTo>
                <a:lnTo>
                  <a:pt x="0" y="44397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316871" y="2253019"/>
            <a:ext cx="11275004" cy="1065099"/>
          </a:xfrm>
          <a:prstGeom prst="rect">
            <a:avLst/>
          </a:prstGeom>
        </p:spPr>
        <p:txBody>
          <a:bodyPr lIns="0" tIns="0" rIns="0" bIns="0" rtlCol="0" anchor="t">
            <a:spAutoFit/>
          </a:bodyPr>
          <a:lstStyle/>
          <a:p>
            <a:pPr algn="ctr">
              <a:lnSpc>
                <a:spcPts val="4218"/>
              </a:lnSpc>
            </a:pPr>
            <a:r>
              <a:rPr lang="en-US" sz="3056" spc="106">
                <a:solidFill>
                  <a:srgbClr val="010101"/>
                </a:solidFill>
                <a:latin typeface="Archivo Black"/>
                <a:ea typeface="Archivo Black"/>
                <a:cs typeface="Archivo Black"/>
                <a:sym typeface="Archivo Black"/>
              </a:rPr>
              <a:t>AI MAGIC (PART 1): </a:t>
            </a:r>
          </a:p>
          <a:p>
            <a:pPr marL="0" lvl="0" indent="0" algn="ctr">
              <a:lnSpc>
                <a:spcPts val="4218"/>
              </a:lnSpc>
              <a:spcBef>
                <a:spcPct val="0"/>
              </a:spcBef>
            </a:pPr>
            <a:r>
              <a:rPr lang="en-US" sz="3056" spc="106">
                <a:solidFill>
                  <a:srgbClr val="010101"/>
                </a:solidFill>
                <a:latin typeface="Archivo Black"/>
                <a:ea typeface="Archivo Black"/>
                <a:cs typeface="Archivo Black"/>
                <a:sym typeface="Archivo Black"/>
              </a:rPr>
              <a:t>KEYWORD EXTRACTION</a:t>
            </a:r>
          </a:p>
        </p:txBody>
      </p:sp>
      <p:sp>
        <p:nvSpPr>
          <p:cNvPr id="24" name="TextBox 24"/>
          <p:cNvSpPr txBox="1"/>
          <p:nvPr/>
        </p:nvSpPr>
        <p:spPr>
          <a:xfrm>
            <a:off x="2275588" y="3407929"/>
            <a:ext cx="7357569" cy="1558914"/>
          </a:xfrm>
          <a:prstGeom prst="rect">
            <a:avLst/>
          </a:prstGeom>
        </p:spPr>
        <p:txBody>
          <a:bodyPr lIns="0" tIns="0" rIns="0" bIns="0" rtlCol="0" anchor="t">
            <a:spAutoFit/>
          </a:bodyPr>
          <a:lstStyle/>
          <a:p>
            <a:pPr algn="ctr">
              <a:lnSpc>
                <a:spcPts val="2497"/>
              </a:lnSpc>
            </a:pPr>
            <a:r>
              <a:rPr lang="en-US" sz="1809" b="1" spc="177">
                <a:solidFill>
                  <a:srgbClr val="040506"/>
                </a:solidFill>
                <a:latin typeface="Montserrat Bold"/>
                <a:ea typeface="Montserrat Bold"/>
                <a:cs typeface="Montserrat Bold"/>
                <a:sym typeface="Montserrat Bold"/>
              </a:rPr>
              <a:t>What it is:</a:t>
            </a:r>
            <a:r>
              <a:rPr lang="en-US" sz="1809" spc="177">
                <a:solidFill>
                  <a:srgbClr val="040506"/>
                </a:solidFill>
                <a:latin typeface="Montserrat"/>
                <a:ea typeface="Montserrat"/>
                <a:cs typeface="Montserrat"/>
                <a:sym typeface="Montserrat"/>
              </a:rPr>
              <a:t> Automatically identifying and extracting key skills, technologies, and relevant terms from job descriptions.</a:t>
            </a:r>
          </a:p>
          <a:p>
            <a:pPr algn="ctr">
              <a:lnSpc>
                <a:spcPts val="2497"/>
              </a:lnSpc>
            </a:pPr>
            <a:r>
              <a:rPr lang="en-US" sz="1809" b="1" spc="177">
                <a:solidFill>
                  <a:srgbClr val="040506"/>
                </a:solidFill>
                <a:latin typeface="Montserrat Bold"/>
                <a:ea typeface="Montserrat Bold"/>
                <a:cs typeface="Montserrat Bold"/>
                <a:sym typeface="Montserrat Bold"/>
              </a:rPr>
              <a:t>Impact:</a:t>
            </a:r>
            <a:r>
              <a:rPr lang="en-US" sz="1809" spc="177">
                <a:solidFill>
                  <a:srgbClr val="040506"/>
                </a:solidFill>
                <a:latin typeface="Montserrat"/>
                <a:ea typeface="Montserrat"/>
                <a:cs typeface="Montserrat"/>
                <a:sym typeface="Montserrat"/>
              </a:rPr>
              <a:t> Enables more accurate job searching, filtering, and forms the basis for recommendations.</a:t>
            </a:r>
          </a:p>
        </p:txBody>
      </p:sp>
      <p:sp>
        <p:nvSpPr>
          <p:cNvPr id="25" name="TextBox 25"/>
          <p:cNvSpPr txBox="1"/>
          <p:nvPr/>
        </p:nvSpPr>
        <p:spPr>
          <a:xfrm>
            <a:off x="6644347" y="8328072"/>
            <a:ext cx="2810608" cy="930228"/>
          </a:xfrm>
          <a:prstGeom prst="rect">
            <a:avLst/>
          </a:prstGeom>
        </p:spPr>
        <p:txBody>
          <a:bodyPr lIns="0" tIns="0" rIns="0" bIns="0" rtlCol="0" anchor="t">
            <a:spAutoFit/>
          </a:bodyPr>
          <a:lstStyle/>
          <a:p>
            <a:pPr algn="ctr">
              <a:lnSpc>
                <a:spcPts val="2497"/>
              </a:lnSpc>
            </a:pPr>
            <a:r>
              <a:rPr lang="en-US" sz="1809" spc="25">
                <a:solidFill>
                  <a:srgbClr val="040506"/>
                </a:solidFill>
                <a:latin typeface="Montserrat"/>
                <a:ea typeface="Montserrat"/>
                <a:cs typeface="Montserrat"/>
                <a:sym typeface="Montserrat"/>
              </a:rPr>
              <a:t>Job description text is sent to our Python (spaCy) AI service.</a:t>
            </a:r>
          </a:p>
        </p:txBody>
      </p:sp>
      <p:sp>
        <p:nvSpPr>
          <p:cNvPr id="26" name="TextBox 26"/>
          <p:cNvSpPr txBox="1"/>
          <p:nvPr/>
        </p:nvSpPr>
        <p:spPr>
          <a:xfrm>
            <a:off x="10454980" y="8328072"/>
            <a:ext cx="2880064" cy="1542918"/>
          </a:xfrm>
          <a:prstGeom prst="rect">
            <a:avLst/>
          </a:prstGeom>
        </p:spPr>
        <p:txBody>
          <a:bodyPr lIns="0" tIns="0" rIns="0" bIns="0" rtlCol="0" anchor="t">
            <a:spAutoFit/>
          </a:bodyPr>
          <a:lstStyle/>
          <a:p>
            <a:pPr marL="0" lvl="0" indent="0" algn="ctr">
              <a:lnSpc>
                <a:spcPts val="2495"/>
              </a:lnSpc>
              <a:spcBef>
                <a:spcPct val="0"/>
              </a:spcBef>
            </a:pPr>
            <a:r>
              <a:rPr lang="en-US" sz="1808" spc="25">
                <a:solidFill>
                  <a:srgbClr val="040506"/>
                </a:solidFill>
                <a:latin typeface="Montserrat"/>
                <a:ea typeface="Montserrat"/>
                <a:cs typeface="Montserrat"/>
                <a:sym typeface="Montserrat"/>
              </a:rPr>
              <a:t>The AI service processes the text (using Named Entity Recognition - NER &amp; custom patterns).</a:t>
            </a:r>
          </a:p>
        </p:txBody>
      </p:sp>
      <p:sp>
        <p:nvSpPr>
          <p:cNvPr id="27" name="TextBox 27"/>
          <p:cNvSpPr txBox="1"/>
          <p:nvPr/>
        </p:nvSpPr>
        <p:spPr>
          <a:xfrm>
            <a:off x="2836485" y="8328072"/>
            <a:ext cx="2810608" cy="301541"/>
          </a:xfrm>
          <a:prstGeom prst="rect">
            <a:avLst/>
          </a:prstGeom>
        </p:spPr>
        <p:txBody>
          <a:bodyPr lIns="0" tIns="0" rIns="0" bIns="0" rtlCol="0" anchor="t">
            <a:spAutoFit/>
          </a:bodyPr>
          <a:lstStyle/>
          <a:p>
            <a:pPr algn="ctr">
              <a:lnSpc>
                <a:spcPts val="2497"/>
              </a:lnSpc>
            </a:pPr>
            <a:r>
              <a:rPr lang="en-US" sz="1809" spc="25">
                <a:solidFill>
                  <a:srgbClr val="040506"/>
                </a:solidFill>
                <a:latin typeface="Montserrat"/>
                <a:ea typeface="Montserrat"/>
                <a:cs typeface="Montserrat"/>
                <a:sym typeface="Montserrat"/>
              </a:rPr>
              <a:t>Recruiter posts a job.</a:t>
            </a:r>
          </a:p>
        </p:txBody>
      </p:sp>
      <p:sp>
        <p:nvSpPr>
          <p:cNvPr id="28" name="TextBox 28"/>
          <p:cNvSpPr txBox="1"/>
          <p:nvPr/>
        </p:nvSpPr>
        <p:spPr>
          <a:xfrm>
            <a:off x="14261952" y="8337658"/>
            <a:ext cx="2880064" cy="920642"/>
          </a:xfrm>
          <a:prstGeom prst="rect">
            <a:avLst/>
          </a:prstGeom>
        </p:spPr>
        <p:txBody>
          <a:bodyPr lIns="0" tIns="0" rIns="0" bIns="0" rtlCol="0" anchor="t">
            <a:spAutoFit/>
          </a:bodyPr>
          <a:lstStyle/>
          <a:p>
            <a:pPr marL="0" lvl="0" indent="0" algn="ctr">
              <a:lnSpc>
                <a:spcPts val="2495"/>
              </a:lnSpc>
              <a:spcBef>
                <a:spcPct val="0"/>
              </a:spcBef>
            </a:pPr>
            <a:r>
              <a:rPr lang="en-US" sz="1808" spc="25">
                <a:solidFill>
                  <a:srgbClr val="040506"/>
                </a:solidFill>
                <a:latin typeface="Montserrat"/>
                <a:ea typeface="Montserrat"/>
                <a:cs typeface="Montserrat"/>
                <a:sym typeface="Montserrat"/>
              </a:rPr>
              <a:t>Extracted keywords are stored alongside the job in the database.</a:t>
            </a:r>
          </a:p>
        </p:txBody>
      </p:sp>
      <p:sp>
        <p:nvSpPr>
          <p:cNvPr id="29" name="Freeform 29"/>
          <p:cNvSpPr/>
          <p:nvPr/>
        </p:nvSpPr>
        <p:spPr>
          <a:xfrm>
            <a:off x="9725767" y="7912668"/>
            <a:ext cx="460733" cy="443979"/>
          </a:xfrm>
          <a:custGeom>
            <a:avLst/>
            <a:gdLst/>
            <a:ahLst/>
            <a:cxnLst/>
            <a:rect l="l" t="t" r="r" b="b"/>
            <a:pathLst>
              <a:path w="460733" h="443979">
                <a:moveTo>
                  <a:pt x="0" y="0"/>
                </a:moveTo>
                <a:lnTo>
                  <a:pt x="460733" y="0"/>
                </a:lnTo>
                <a:lnTo>
                  <a:pt x="460733" y="443979"/>
                </a:lnTo>
                <a:lnTo>
                  <a:pt x="0" y="44397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Freeform 30"/>
          <p:cNvSpPr/>
          <p:nvPr/>
        </p:nvSpPr>
        <p:spPr>
          <a:xfrm>
            <a:off x="13528527" y="7912668"/>
            <a:ext cx="460733" cy="443979"/>
          </a:xfrm>
          <a:custGeom>
            <a:avLst/>
            <a:gdLst/>
            <a:ahLst/>
            <a:cxnLst/>
            <a:rect l="l" t="t" r="r" b="b"/>
            <a:pathLst>
              <a:path w="460733" h="443979">
                <a:moveTo>
                  <a:pt x="0" y="0"/>
                </a:moveTo>
                <a:lnTo>
                  <a:pt x="460734" y="0"/>
                </a:lnTo>
                <a:lnTo>
                  <a:pt x="460734" y="443979"/>
                </a:lnTo>
                <a:lnTo>
                  <a:pt x="0" y="44397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a:off x="6455727" y="6172200"/>
            <a:ext cx="3189627" cy="9466949"/>
            <a:chOff x="0" y="0"/>
            <a:chExt cx="840066" cy="2493353"/>
          </a:xfrm>
        </p:grpSpPr>
        <p:sp>
          <p:nvSpPr>
            <p:cNvPr id="4" name="Freeform 4"/>
            <p:cNvSpPr/>
            <p:nvPr/>
          </p:nvSpPr>
          <p:spPr>
            <a:xfrm>
              <a:off x="0" y="0"/>
              <a:ext cx="840066" cy="2493353"/>
            </a:xfrm>
            <a:custGeom>
              <a:avLst/>
              <a:gdLst/>
              <a:ahLst/>
              <a:cxnLst/>
              <a:rect l="l" t="t" r="r" b="b"/>
              <a:pathLst>
                <a:path w="840066" h="2493353">
                  <a:moveTo>
                    <a:pt x="60680" y="0"/>
                  </a:moveTo>
                  <a:lnTo>
                    <a:pt x="779386" y="0"/>
                  </a:lnTo>
                  <a:cubicBezTo>
                    <a:pt x="795479" y="0"/>
                    <a:pt x="810914" y="6393"/>
                    <a:pt x="822294" y="17773"/>
                  </a:cubicBezTo>
                  <a:cubicBezTo>
                    <a:pt x="833673" y="29153"/>
                    <a:pt x="840066" y="44587"/>
                    <a:pt x="840066" y="60680"/>
                  </a:cubicBezTo>
                  <a:lnTo>
                    <a:pt x="840066" y="2432672"/>
                  </a:lnTo>
                  <a:cubicBezTo>
                    <a:pt x="840066" y="2466185"/>
                    <a:pt x="812899" y="2493353"/>
                    <a:pt x="779386" y="2493353"/>
                  </a:cubicBezTo>
                  <a:lnTo>
                    <a:pt x="60680" y="2493353"/>
                  </a:lnTo>
                  <a:cubicBezTo>
                    <a:pt x="27168" y="2493353"/>
                    <a:pt x="0" y="2466185"/>
                    <a:pt x="0" y="2432672"/>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51240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6172200"/>
            <a:ext cx="3189627" cy="6818965"/>
            <a:chOff x="0" y="0"/>
            <a:chExt cx="840066" cy="1795941"/>
          </a:xfrm>
        </p:grpSpPr>
        <p:sp>
          <p:nvSpPr>
            <p:cNvPr id="10" name="Freeform 10"/>
            <p:cNvSpPr/>
            <p:nvPr/>
          </p:nvSpPr>
          <p:spPr>
            <a:xfrm>
              <a:off x="0" y="0"/>
              <a:ext cx="840066" cy="1795941"/>
            </a:xfrm>
            <a:custGeom>
              <a:avLst/>
              <a:gdLst/>
              <a:ahLst/>
              <a:cxnLst/>
              <a:rect l="l" t="t" r="r" b="b"/>
              <a:pathLst>
                <a:path w="840066" h="1795941">
                  <a:moveTo>
                    <a:pt x="60680" y="0"/>
                  </a:moveTo>
                  <a:lnTo>
                    <a:pt x="779386" y="0"/>
                  </a:lnTo>
                  <a:cubicBezTo>
                    <a:pt x="795479" y="0"/>
                    <a:pt x="810914" y="6393"/>
                    <a:pt x="822294" y="17773"/>
                  </a:cubicBezTo>
                  <a:cubicBezTo>
                    <a:pt x="833673" y="29153"/>
                    <a:pt x="840066" y="44587"/>
                    <a:pt x="840066" y="60680"/>
                  </a:cubicBezTo>
                  <a:lnTo>
                    <a:pt x="840066" y="1735261"/>
                  </a:lnTo>
                  <a:cubicBezTo>
                    <a:pt x="840066" y="1768774"/>
                    <a:pt x="812899" y="1795941"/>
                    <a:pt x="779386" y="1795941"/>
                  </a:cubicBezTo>
                  <a:lnTo>
                    <a:pt x="60680" y="1795941"/>
                  </a:lnTo>
                  <a:cubicBezTo>
                    <a:pt x="27168" y="1795941"/>
                    <a:pt x="0" y="1768774"/>
                    <a:pt x="0" y="1735261"/>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181499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9725767" y="7912668"/>
            <a:ext cx="460733" cy="443979"/>
          </a:xfrm>
          <a:custGeom>
            <a:avLst/>
            <a:gdLst/>
            <a:ahLst/>
            <a:cxnLst/>
            <a:rect l="l" t="t" r="r" b="b"/>
            <a:pathLst>
              <a:path w="460733" h="443979">
                <a:moveTo>
                  <a:pt x="0" y="0"/>
                </a:moveTo>
                <a:lnTo>
                  <a:pt x="460733" y="0"/>
                </a:lnTo>
                <a:lnTo>
                  <a:pt x="460733" y="443979"/>
                </a:lnTo>
                <a:lnTo>
                  <a:pt x="0" y="443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3528527" y="7912668"/>
            <a:ext cx="460733" cy="443979"/>
          </a:xfrm>
          <a:custGeom>
            <a:avLst/>
            <a:gdLst/>
            <a:ahLst/>
            <a:cxnLst/>
            <a:rect l="l" t="t" r="r" b="b"/>
            <a:pathLst>
              <a:path w="460733" h="443979">
                <a:moveTo>
                  <a:pt x="0" y="0"/>
                </a:moveTo>
                <a:lnTo>
                  <a:pt x="460734" y="0"/>
                </a:lnTo>
                <a:lnTo>
                  <a:pt x="460734" y="443979"/>
                </a:lnTo>
                <a:lnTo>
                  <a:pt x="0" y="443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7438652" y="7001086"/>
            <a:ext cx="1221998" cy="1028700"/>
          </a:xfrm>
          <a:custGeom>
            <a:avLst/>
            <a:gdLst/>
            <a:ahLst/>
            <a:cxnLst/>
            <a:rect l="l" t="t" r="r" b="b"/>
            <a:pathLst>
              <a:path w="1221998" h="1028700">
                <a:moveTo>
                  <a:pt x="0" y="0"/>
                </a:moveTo>
                <a:lnTo>
                  <a:pt x="1221998" y="0"/>
                </a:lnTo>
                <a:lnTo>
                  <a:pt x="1221998"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1449057" y="7001086"/>
            <a:ext cx="811687" cy="1028700"/>
          </a:xfrm>
          <a:custGeom>
            <a:avLst/>
            <a:gdLst/>
            <a:ahLst/>
            <a:cxnLst/>
            <a:rect l="l" t="t" r="r" b="b"/>
            <a:pathLst>
              <a:path w="811687" h="1028700">
                <a:moveTo>
                  <a:pt x="0" y="0"/>
                </a:moveTo>
                <a:lnTo>
                  <a:pt x="811688" y="0"/>
                </a:lnTo>
                <a:lnTo>
                  <a:pt x="811688" y="1028700"/>
                </a:lnTo>
                <a:lnTo>
                  <a:pt x="0" y="10287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15190349" y="7001086"/>
            <a:ext cx="948274" cy="1028700"/>
          </a:xfrm>
          <a:custGeom>
            <a:avLst/>
            <a:gdLst/>
            <a:ahLst/>
            <a:cxnLst/>
            <a:rect l="l" t="t" r="r" b="b"/>
            <a:pathLst>
              <a:path w="948274" h="1028700">
                <a:moveTo>
                  <a:pt x="0" y="0"/>
                </a:moveTo>
                <a:lnTo>
                  <a:pt x="948274" y="0"/>
                </a:lnTo>
                <a:lnTo>
                  <a:pt x="948274" y="1028700"/>
                </a:lnTo>
                <a:lnTo>
                  <a:pt x="0" y="10287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316871" y="2253019"/>
            <a:ext cx="11275004" cy="1065099"/>
          </a:xfrm>
          <a:prstGeom prst="rect">
            <a:avLst/>
          </a:prstGeom>
        </p:spPr>
        <p:txBody>
          <a:bodyPr lIns="0" tIns="0" rIns="0" bIns="0" rtlCol="0" anchor="t">
            <a:spAutoFit/>
          </a:bodyPr>
          <a:lstStyle/>
          <a:p>
            <a:pPr algn="ctr">
              <a:lnSpc>
                <a:spcPts val="4218"/>
              </a:lnSpc>
            </a:pPr>
            <a:r>
              <a:rPr lang="en-US" sz="3056" spc="106">
                <a:solidFill>
                  <a:srgbClr val="010101"/>
                </a:solidFill>
                <a:latin typeface="Archivo Black"/>
                <a:ea typeface="Archivo Black"/>
                <a:cs typeface="Archivo Black"/>
                <a:sym typeface="Archivo Black"/>
              </a:rPr>
              <a:t>AI MAGIC (PART 2): </a:t>
            </a:r>
          </a:p>
          <a:p>
            <a:pPr marL="0" lvl="0" indent="0" algn="ctr">
              <a:lnSpc>
                <a:spcPts val="4218"/>
              </a:lnSpc>
              <a:spcBef>
                <a:spcPct val="0"/>
              </a:spcBef>
            </a:pPr>
            <a:r>
              <a:rPr lang="en-US" sz="3056" spc="106">
                <a:solidFill>
                  <a:srgbClr val="010101"/>
                </a:solidFill>
                <a:latin typeface="Archivo Black"/>
                <a:ea typeface="Archivo Black"/>
                <a:cs typeface="Archivo Black"/>
                <a:sym typeface="Archivo Black"/>
              </a:rPr>
              <a:t>JOB RECOMMENDATIONS</a:t>
            </a:r>
          </a:p>
        </p:txBody>
      </p:sp>
      <p:sp>
        <p:nvSpPr>
          <p:cNvPr id="21" name="TextBox 21"/>
          <p:cNvSpPr txBox="1"/>
          <p:nvPr/>
        </p:nvSpPr>
        <p:spPr>
          <a:xfrm>
            <a:off x="2275588" y="3407929"/>
            <a:ext cx="7357569" cy="1558914"/>
          </a:xfrm>
          <a:prstGeom prst="rect">
            <a:avLst/>
          </a:prstGeom>
        </p:spPr>
        <p:txBody>
          <a:bodyPr lIns="0" tIns="0" rIns="0" bIns="0" rtlCol="0" anchor="t">
            <a:spAutoFit/>
          </a:bodyPr>
          <a:lstStyle/>
          <a:p>
            <a:pPr algn="ctr">
              <a:lnSpc>
                <a:spcPts val="2497"/>
              </a:lnSpc>
            </a:pPr>
            <a:r>
              <a:rPr lang="en-US" sz="1809" b="1" spc="177">
                <a:solidFill>
                  <a:srgbClr val="040506"/>
                </a:solidFill>
                <a:latin typeface="Montserrat Bold"/>
                <a:ea typeface="Montserrat Bold"/>
                <a:cs typeface="Montserrat Bold"/>
                <a:sym typeface="Montserrat Bold"/>
              </a:rPr>
              <a:t>What it is: </a:t>
            </a:r>
            <a:r>
              <a:rPr lang="en-US" sz="1809" spc="177">
                <a:solidFill>
                  <a:srgbClr val="040506"/>
                </a:solidFill>
                <a:latin typeface="Montserrat"/>
                <a:ea typeface="Montserrat"/>
                <a:cs typeface="Montserrat"/>
                <a:sym typeface="Montserrat"/>
              </a:rPr>
              <a:t>Providing users with a list of "similar" or "recommended" jobs based on their activity or job details.</a:t>
            </a:r>
          </a:p>
          <a:p>
            <a:pPr algn="ctr">
              <a:lnSpc>
                <a:spcPts val="2497"/>
              </a:lnSpc>
            </a:pPr>
            <a:r>
              <a:rPr lang="en-US" sz="1809" b="1" spc="177">
                <a:solidFill>
                  <a:srgbClr val="040506"/>
                </a:solidFill>
                <a:latin typeface="Montserrat Bold"/>
                <a:ea typeface="Montserrat Bold"/>
                <a:cs typeface="Montserrat Bold"/>
                <a:sym typeface="Montserrat Bold"/>
              </a:rPr>
              <a:t>Impact:</a:t>
            </a:r>
            <a:r>
              <a:rPr lang="en-US" sz="1809" spc="177">
                <a:solidFill>
                  <a:srgbClr val="040506"/>
                </a:solidFill>
                <a:latin typeface="Montserrat"/>
                <a:ea typeface="Montserrat"/>
                <a:cs typeface="Montserrat"/>
                <a:sym typeface="Montserrat"/>
              </a:rPr>
              <a:t>  Enhances user experience, helps discover relevant opportunities, and increases engagement.</a:t>
            </a:r>
          </a:p>
        </p:txBody>
      </p:sp>
      <p:sp>
        <p:nvSpPr>
          <p:cNvPr id="22" name="TextBox 22"/>
          <p:cNvSpPr txBox="1"/>
          <p:nvPr/>
        </p:nvSpPr>
        <p:spPr>
          <a:xfrm>
            <a:off x="6644347" y="8328072"/>
            <a:ext cx="2810608" cy="930228"/>
          </a:xfrm>
          <a:prstGeom prst="rect">
            <a:avLst/>
          </a:prstGeom>
        </p:spPr>
        <p:txBody>
          <a:bodyPr lIns="0" tIns="0" rIns="0" bIns="0" rtlCol="0" anchor="t">
            <a:spAutoFit/>
          </a:bodyPr>
          <a:lstStyle/>
          <a:p>
            <a:pPr algn="ctr">
              <a:lnSpc>
                <a:spcPts val="2497"/>
              </a:lnSpc>
            </a:pPr>
            <a:r>
              <a:rPr lang="en-US" sz="1809" spc="25">
                <a:solidFill>
                  <a:srgbClr val="040506"/>
                </a:solidFill>
                <a:latin typeface="Montserrat"/>
                <a:ea typeface="Montserrat"/>
                <a:cs typeface="Montserrat"/>
                <a:sym typeface="Montserrat"/>
              </a:rPr>
              <a:t>When a user views a job, its extracted keywords are noted.</a:t>
            </a:r>
          </a:p>
        </p:txBody>
      </p:sp>
      <p:sp>
        <p:nvSpPr>
          <p:cNvPr id="23" name="TextBox 23"/>
          <p:cNvSpPr txBox="1"/>
          <p:nvPr/>
        </p:nvSpPr>
        <p:spPr>
          <a:xfrm>
            <a:off x="10454980" y="8328072"/>
            <a:ext cx="2880064" cy="1542918"/>
          </a:xfrm>
          <a:prstGeom prst="rect">
            <a:avLst/>
          </a:prstGeom>
        </p:spPr>
        <p:txBody>
          <a:bodyPr lIns="0" tIns="0" rIns="0" bIns="0" rtlCol="0" anchor="t">
            <a:spAutoFit/>
          </a:bodyPr>
          <a:lstStyle/>
          <a:p>
            <a:pPr marL="0" lvl="0" indent="0" algn="ctr">
              <a:lnSpc>
                <a:spcPts val="2495"/>
              </a:lnSpc>
              <a:spcBef>
                <a:spcPct val="0"/>
              </a:spcBef>
            </a:pPr>
            <a:r>
              <a:rPr lang="en-US" sz="1808" spc="25">
                <a:solidFill>
                  <a:srgbClr val="040506"/>
                </a:solidFill>
                <a:latin typeface="Montserrat"/>
                <a:ea typeface="Montserrat"/>
                <a:cs typeface="Montserrat"/>
                <a:sym typeface="Montserrat"/>
              </a:rPr>
              <a:t>The system queries the database for other jobs that share a significant overlap in these keywords.</a:t>
            </a:r>
          </a:p>
        </p:txBody>
      </p:sp>
      <p:sp>
        <p:nvSpPr>
          <p:cNvPr id="24" name="TextBox 24"/>
          <p:cNvSpPr txBox="1"/>
          <p:nvPr/>
        </p:nvSpPr>
        <p:spPr>
          <a:xfrm>
            <a:off x="14261952" y="8337658"/>
            <a:ext cx="2880064" cy="920642"/>
          </a:xfrm>
          <a:prstGeom prst="rect">
            <a:avLst/>
          </a:prstGeom>
        </p:spPr>
        <p:txBody>
          <a:bodyPr lIns="0" tIns="0" rIns="0" bIns="0" rtlCol="0" anchor="t">
            <a:spAutoFit/>
          </a:bodyPr>
          <a:lstStyle/>
          <a:p>
            <a:pPr marL="0" lvl="0" indent="0" algn="ctr">
              <a:lnSpc>
                <a:spcPts val="2495"/>
              </a:lnSpc>
              <a:spcBef>
                <a:spcPct val="0"/>
              </a:spcBef>
            </a:pPr>
            <a:r>
              <a:rPr lang="en-US" sz="1808" spc="25">
                <a:solidFill>
                  <a:srgbClr val="040506"/>
                </a:solidFill>
                <a:latin typeface="Montserrat"/>
                <a:ea typeface="Montserrat"/>
                <a:cs typeface="Montserrat"/>
                <a:sym typeface="Montserrat"/>
              </a:rPr>
              <a:t>A list of these relevant jobs is presented to the user.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grpSp>
        <p:nvGrpSpPr>
          <p:cNvPr id="3" name="Group 3"/>
          <p:cNvGrpSpPr/>
          <p:nvPr/>
        </p:nvGrpSpPr>
        <p:grpSpPr>
          <a:xfrm>
            <a:off x="9589607" y="0"/>
            <a:ext cx="8698393" cy="1040037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838" r="-39838"/>
              </a:stretch>
            </a:blipFill>
          </p:spPr>
        </p:sp>
      </p:grpSp>
      <p:sp>
        <p:nvSpPr>
          <p:cNvPr id="5" name="Freeform 5"/>
          <p:cNvSpPr/>
          <p:nvPr/>
        </p:nvSpPr>
        <p:spPr>
          <a:xfrm>
            <a:off x="4191521" y="5581240"/>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4"/>
            <a:stretch>
              <a:fillRect t="-187363"/>
            </a:stretch>
          </a:blipFill>
        </p:spPr>
      </p:sp>
      <p:sp>
        <p:nvSpPr>
          <p:cNvPr id="6" name="TextBox 6"/>
          <p:cNvSpPr txBox="1"/>
          <p:nvPr/>
        </p:nvSpPr>
        <p:spPr>
          <a:xfrm>
            <a:off x="1987846" y="4174884"/>
            <a:ext cx="14312308" cy="1746732"/>
          </a:xfrm>
          <a:prstGeom prst="rect">
            <a:avLst/>
          </a:prstGeom>
        </p:spPr>
        <p:txBody>
          <a:bodyPr lIns="0" tIns="0" rIns="0" bIns="0" rtlCol="0" anchor="t">
            <a:spAutoFit/>
          </a:bodyPr>
          <a:lstStyle/>
          <a:p>
            <a:pPr algn="ctr">
              <a:lnSpc>
                <a:spcPts val="14214"/>
              </a:lnSpc>
            </a:pPr>
            <a:r>
              <a:rPr lang="en-US" sz="10300" spc="144">
                <a:solidFill>
                  <a:srgbClr val="040506"/>
                </a:solidFill>
                <a:latin typeface="Archivo Black"/>
                <a:ea typeface="Archivo Black"/>
                <a:cs typeface="Archivo Black"/>
                <a:sym typeface="Archivo Black"/>
              </a:rPr>
              <a:t>PROJECT WORK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67544" r="-67544"/>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39594" r="-39594"/>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p:nvPr/>
        </p:nvGrpSpPr>
        <p:grpSpPr>
          <a:xfrm>
            <a:off x="2240447" y="3594570"/>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12551" b="-12551"/>
              </a:stretch>
            </a:blipFill>
          </p:spPr>
        </p:sp>
      </p:grpSp>
      <p:sp>
        <p:nvSpPr>
          <p:cNvPr id="11" name="TextBox 11"/>
          <p:cNvSpPr txBox="1"/>
          <p:nvPr/>
        </p:nvSpPr>
        <p:spPr>
          <a:xfrm>
            <a:off x="3684550" y="4250820"/>
            <a:ext cx="3902116" cy="2430808"/>
          </a:xfrm>
          <a:prstGeom prst="rect">
            <a:avLst/>
          </a:prstGeom>
        </p:spPr>
        <p:txBody>
          <a:bodyPr lIns="0" tIns="0" rIns="0" bIns="0" rtlCol="0" anchor="t">
            <a:spAutoFit/>
          </a:bodyPr>
          <a:lstStyle/>
          <a:p>
            <a:pPr marL="0" lvl="0" indent="0" algn="ctr">
              <a:lnSpc>
                <a:spcPts val="4818"/>
              </a:lnSpc>
              <a:spcBef>
                <a:spcPct val="0"/>
              </a:spcBef>
            </a:pPr>
            <a:r>
              <a:rPr lang="en-US" sz="3491">
                <a:solidFill>
                  <a:srgbClr val="FFFFFF"/>
                </a:solidFill>
                <a:latin typeface="Archivo Black"/>
                <a:ea typeface="Archivo Black"/>
                <a:cs typeface="Archivo Black"/>
                <a:sym typeface="Archivo Black"/>
              </a:rPr>
              <a:t>VISUAL SHOWCASE (KEY SCREENSHOTS)</a:t>
            </a: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3" name="Group 13"/>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564" r="-25564"/>
              </a:stretch>
            </a:blipFill>
          </p:spPr>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6" name="Group 16"/>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56610" r="-56610"/>
              </a:stretch>
            </a:blipFill>
          </p:spPr>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9" name="Group 19"/>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t="-11924" b="-11924"/>
              </a:stretch>
            </a:blipFill>
          </p:spPr>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2" name="Group 22"/>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t="-12204" b="-12204"/>
              </a:stretch>
            </a:blipFill>
          </p:spPr>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5" name="Group 25"/>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67544" r="-67544"/>
              </a:stretch>
            </a:blipFill>
          </p:spPr>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8" name="Group 28"/>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564" r="-25564"/>
              </a:stretch>
            </a:blipFill>
          </p:spPr>
        </p:sp>
      </p:grpSp>
      <p:grpSp>
        <p:nvGrpSpPr>
          <p:cNvPr id="30" name="Group 30"/>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0"/>
              <a:stretch>
                <a:fillRect l="-35420" r="-35420"/>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13167005" y="-3183148"/>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3"/>
            <a:stretch>
              <a:fillRect t="-31400" b="-31400"/>
            </a:stretch>
          </a:blipFill>
        </p:spPr>
      </p:sp>
      <p:grpSp>
        <p:nvGrpSpPr>
          <p:cNvPr id="7" name="Group 7"/>
          <p:cNvGrpSpPr/>
          <p:nvPr/>
        </p:nvGrpSpPr>
        <p:grpSpPr>
          <a:xfrm>
            <a:off x="2279236" y="4035814"/>
            <a:ext cx="4595005" cy="5980684"/>
            <a:chOff x="0" y="0"/>
            <a:chExt cx="1210207" cy="1575160"/>
          </a:xfrm>
        </p:grpSpPr>
        <p:sp>
          <p:nvSpPr>
            <p:cNvPr id="8" name="Freeform 8"/>
            <p:cNvSpPr/>
            <p:nvPr/>
          </p:nvSpPr>
          <p:spPr>
            <a:xfrm>
              <a:off x="0" y="0"/>
              <a:ext cx="1210207" cy="1575160"/>
            </a:xfrm>
            <a:custGeom>
              <a:avLst/>
              <a:gdLst/>
              <a:ahLst/>
              <a:cxnLst/>
              <a:rect l="l" t="t" r="r" b="b"/>
              <a:pathLst>
                <a:path w="1210207" h="1575160">
                  <a:moveTo>
                    <a:pt x="33697" y="0"/>
                  </a:moveTo>
                  <a:lnTo>
                    <a:pt x="1176510" y="0"/>
                  </a:lnTo>
                  <a:cubicBezTo>
                    <a:pt x="1195120" y="0"/>
                    <a:pt x="1210207" y="15087"/>
                    <a:pt x="1210207" y="33697"/>
                  </a:cubicBezTo>
                  <a:lnTo>
                    <a:pt x="1210207" y="1541463"/>
                  </a:lnTo>
                  <a:cubicBezTo>
                    <a:pt x="1210207" y="1550400"/>
                    <a:pt x="1206657" y="1558971"/>
                    <a:pt x="1200337" y="1565290"/>
                  </a:cubicBezTo>
                  <a:cubicBezTo>
                    <a:pt x="1194018" y="1571609"/>
                    <a:pt x="1185447" y="1575160"/>
                    <a:pt x="1176510" y="1575160"/>
                  </a:cubicBezTo>
                  <a:lnTo>
                    <a:pt x="33697" y="1575160"/>
                  </a:lnTo>
                  <a:cubicBezTo>
                    <a:pt x="24760" y="1575160"/>
                    <a:pt x="16189" y="1571609"/>
                    <a:pt x="9870" y="1565290"/>
                  </a:cubicBezTo>
                  <a:cubicBezTo>
                    <a:pt x="3550" y="1558971"/>
                    <a:pt x="0" y="1550400"/>
                    <a:pt x="0" y="1541463"/>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9" name="TextBox 9"/>
            <p:cNvSpPr txBox="1"/>
            <p:nvPr/>
          </p:nvSpPr>
          <p:spPr>
            <a:xfrm>
              <a:off x="0" y="-19050"/>
              <a:ext cx="1210207" cy="159421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1959896" y="1465396"/>
            <a:ext cx="14363546" cy="796103"/>
          </a:xfrm>
          <a:prstGeom prst="rect">
            <a:avLst/>
          </a:prstGeom>
        </p:spPr>
        <p:txBody>
          <a:bodyPr lIns="0" tIns="0" rIns="0" bIns="0" rtlCol="0" anchor="t">
            <a:spAutoFit/>
          </a:bodyPr>
          <a:lstStyle/>
          <a:p>
            <a:pPr marL="0" lvl="0" indent="0" algn="ctr">
              <a:lnSpc>
                <a:spcPts val="6448"/>
              </a:lnSpc>
              <a:spcBef>
                <a:spcPct val="0"/>
              </a:spcBef>
            </a:pPr>
            <a:r>
              <a:rPr lang="en-US" sz="4673" spc="163">
                <a:solidFill>
                  <a:srgbClr val="010101"/>
                </a:solidFill>
                <a:latin typeface="Archivo Black"/>
                <a:ea typeface="Archivo Black"/>
                <a:cs typeface="Archivo Black"/>
                <a:sym typeface="Archivo Black"/>
              </a:rPr>
              <a:t>ACHIEVEMENTS &amp; LEARNINGS</a:t>
            </a:r>
          </a:p>
        </p:txBody>
      </p:sp>
      <p:grpSp>
        <p:nvGrpSpPr>
          <p:cNvPr id="11" name="Group 11"/>
          <p:cNvGrpSpPr/>
          <p:nvPr/>
        </p:nvGrpSpPr>
        <p:grpSpPr>
          <a:xfrm>
            <a:off x="3493850" y="3879445"/>
            <a:ext cx="157787" cy="156369"/>
            <a:chOff x="0" y="0"/>
            <a:chExt cx="320400" cy="317520"/>
          </a:xfrm>
        </p:grpSpPr>
        <p:sp>
          <p:nvSpPr>
            <p:cNvPr id="12" name="Freeform 12"/>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3" name="Group 13"/>
          <p:cNvGrpSpPr/>
          <p:nvPr/>
        </p:nvGrpSpPr>
        <p:grpSpPr>
          <a:xfrm>
            <a:off x="2521242" y="3879445"/>
            <a:ext cx="1047779" cy="1124013"/>
            <a:chOff x="0" y="0"/>
            <a:chExt cx="2127600" cy="2282400"/>
          </a:xfrm>
        </p:grpSpPr>
        <p:sp>
          <p:nvSpPr>
            <p:cNvPr id="14" name="Freeform 14"/>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15" name="TextBox 15"/>
          <p:cNvSpPr txBox="1"/>
          <p:nvPr/>
        </p:nvSpPr>
        <p:spPr>
          <a:xfrm>
            <a:off x="3751282" y="4259438"/>
            <a:ext cx="2745392" cy="727805"/>
          </a:xfrm>
          <a:prstGeom prst="rect">
            <a:avLst/>
          </a:prstGeom>
        </p:spPr>
        <p:txBody>
          <a:bodyPr lIns="0" tIns="0" rIns="0" bIns="0" rtlCol="0" anchor="t">
            <a:spAutoFit/>
          </a:bodyPr>
          <a:lstStyle/>
          <a:p>
            <a:pPr marL="0" lvl="1" indent="0" algn="l">
              <a:lnSpc>
                <a:spcPts val="2992"/>
              </a:lnSpc>
              <a:spcBef>
                <a:spcPct val="0"/>
              </a:spcBef>
            </a:pPr>
            <a:r>
              <a:rPr lang="en-US" sz="2168" b="1" spc="212">
                <a:solidFill>
                  <a:srgbClr val="000000"/>
                </a:solidFill>
                <a:latin typeface="Montserrat Bold"/>
                <a:ea typeface="Montserrat Bold"/>
                <a:cs typeface="Montserrat Bold"/>
                <a:sym typeface="Montserrat Bold"/>
              </a:rPr>
              <a:t>Key Achievements:</a:t>
            </a:r>
          </a:p>
        </p:txBody>
      </p:sp>
      <p:sp>
        <p:nvSpPr>
          <p:cNvPr id="16" name="TextBox 16"/>
          <p:cNvSpPr txBox="1"/>
          <p:nvPr/>
        </p:nvSpPr>
        <p:spPr>
          <a:xfrm>
            <a:off x="2696804" y="5313926"/>
            <a:ext cx="3973936" cy="4702344"/>
          </a:xfrm>
          <a:prstGeom prst="rect">
            <a:avLst/>
          </a:prstGeom>
        </p:spPr>
        <p:txBody>
          <a:bodyPr lIns="0" tIns="0" rIns="0" bIns="0" rtlCol="0" anchor="t">
            <a:spAutoFit/>
          </a:bodyPr>
          <a:lstStyle/>
          <a:p>
            <a:pPr marL="390778" lvl="1" indent="-195389" algn="l">
              <a:lnSpc>
                <a:spcPts val="2497"/>
              </a:lnSpc>
              <a:buFont typeface="Arial"/>
              <a:buChar char="•"/>
            </a:pPr>
            <a:r>
              <a:rPr lang="en-US" sz="1809" spc="177">
                <a:solidFill>
                  <a:srgbClr val="000000"/>
                </a:solidFill>
                <a:latin typeface="Montserrat"/>
                <a:ea typeface="Montserrat"/>
                <a:cs typeface="Montserrat"/>
                <a:sym typeface="Montserrat"/>
              </a:rPr>
              <a:t>Successfully developed a full-stack web application with core job portal functionalities.</a:t>
            </a:r>
          </a:p>
          <a:p>
            <a:pPr marL="390778" lvl="1" indent="-195389" algn="l">
              <a:lnSpc>
                <a:spcPts val="2497"/>
              </a:lnSpc>
              <a:buFont typeface="Arial"/>
              <a:buChar char="•"/>
            </a:pPr>
            <a:r>
              <a:rPr lang="en-US" sz="1809" spc="177">
                <a:solidFill>
                  <a:srgbClr val="000000"/>
                </a:solidFill>
                <a:latin typeface="Montserrat"/>
                <a:ea typeface="Montserrat"/>
                <a:cs typeface="Montserrat"/>
                <a:sym typeface="Montserrat"/>
              </a:rPr>
              <a:t>Integrated two distinct AI features: keyword extraction and job recommendations.</a:t>
            </a:r>
          </a:p>
          <a:p>
            <a:pPr marL="390778" lvl="1" indent="-195389" algn="l">
              <a:lnSpc>
                <a:spcPts val="2497"/>
              </a:lnSpc>
              <a:buFont typeface="Arial"/>
              <a:buChar char="•"/>
            </a:pPr>
            <a:r>
              <a:rPr lang="en-US" sz="1809" spc="177">
                <a:solidFill>
                  <a:srgbClr val="000000"/>
                </a:solidFill>
                <a:latin typeface="Montserrat"/>
                <a:ea typeface="Montserrat"/>
                <a:cs typeface="Montserrat"/>
                <a:sym typeface="Montserrat"/>
              </a:rPr>
              <a:t>Implemented secure authentication and role-based access control.</a:t>
            </a:r>
          </a:p>
          <a:p>
            <a:pPr marL="390778" lvl="1" indent="-195389" algn="l">
              <a:lnSpc>
                <a:spcPts val="2497"/>
              </a:lnSpc>
              <a:buFont typeface="Arial"/>
              <a:buChar char="•"/>
            </a:pPr>
            <a:r>
              <a:rPr lang="en-US" sz="1809" spc="177">
                <a:solidFill>
                  <a:srgbClr val="000000"/>
                </a:solidFill>
                <a:latin typeface="Montserrat"/>
                <a:ea typeface="Montserrat"/>
                <a:cs typeface="Montserrat"/>
                <a:sym typeface="Montserrat"/>
              </a:rPr>
              <a:t>Built a user-friendly interface using modern frontend technologies.</a:t>
            </a:r>
          </a:p>
          <a:p>
            <a:pPr algn="l">
              <a:lnSpc>
                <a:spcPts val="2497"/>
              </a:lnSpc>
            </a:pPr>
            <a:endParaRPr lang="en-US" sz="1809" spc="177">
              <a:solidFill>
                <a:srgbClr val="000000"/>
              </a:solidFill>
              <a:latin typeface="Montserrat"/>
              <a:ea typeface="Montserrat"/>
              <a:cs typeface="Montserrat"/>
              <a:sym typeface="Montserrat"/>
            </a:endParaRPr>
          </a:p>
        </p:txBody>
      </p:sp>
      <p:grpSp>
        <p:nvGrpSpPr>
          <p:cNvPr id="17" name="Group 17"/>
          <p:cNvGrpSpPr/>
          <p:nvPr/>
        </p:nvGrpSpPr>
        <p:grpSpPr>
          <a:xfrm>
            <a:off x="11411428" y="4109909"/>
            <a:ext cx="4595005" cy="5859156"/>
            <a:chOff x="0" y="0"/>
            <a:chExt cx="1210207" cy="1543152"/>
          </a:xfrm>
        </p:grpSpPr>
        <p:sp>
          <p:nvSpPr>
            <p:cNvPr id="18" name="Freeform 18"/>
            <p:cNvSpPr/>
            <p:nvPr/>
          </p:nvSpPr>
          <p:spPr>
            <a:xfrm>
              <a:off x="0" y="0"/>
              <a:ext cx="1210207" cy="1543152"/>
            </a:xfrm>
            <a:custGeom>
              <a:avLst/>
              <a:gdLst/>
              <a:ahLst/>
              <a:cxnLst/>
              <a:rect l="l" t="t" r="r" b="b"/>
              <a:pathLst>
                <a:path w="1210207" h="1543152">
                  <a:moveTo>
                    <a:pt x="33697" y="0"/>
                  </a:moveTo>
                  <a:lnTo>
                    <a:pt x="1176510" y="0"/>
                  </a:lnTo>
                  <a:cubicBezTo>
                    <a:pt x="1195120" y="0"/>
                    <a:pt x="1210207" y="15087"/>
                    <a:pt x="1210207" y="33697"/>
                  </a:cubicBezTo>
                  <a:lnTo>
                    <a:pt x="1210207" y="1509455"/>
                  </a:lnTo>
                  <a:cubicBezTo>
                    <a:pt x="1210207" y="1518392"/>
                    <a:pt x="1206657" y="1526963"/>
                    <a:pt x="1200337" y="1533282"/>
                  </a:cubicBezTo>
                  <a:cubicBezTo>
                    <a:pt x="1194018" y="1539602"/>
                    <a:pt x="1185447" y="1543152"/>
                    <a:pt x="1176510" y="1543152"/>
                  </a:cubicBezTo>
                  <a:lnTo>
                    <a:pt x="33697" y="1543152"/>
                  </a:lnTo>
                  <a:cubicBezTo>
                    <a:pt x="24760" y="1543152"/>
                    <a:pt x="16189" y="1539602"/>
                    <a:pt x="9870" y="1533282"/>
                  </a:cubicBezTo>
                  <a:cubicBezTo>
                    <a:pt x="3550" y="1526963"/>
                    <a:pt x="0" y="1518392"/>
                    <a:pt x="0" y="1509455"/>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9" name="TextBox 19"/>
            <p:cNvSpPr txBox="1"/>
            <p:nvPr/>
          </p:nvSpPr>
          <p:spPr>
            <a:xfrm>
              <a:off x="0" y="-19050"/>
              <a:ext cx="1210207" cy="1562202"/>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12626042" y="3953540"/>
            <a:ext cx="157787" cy="156369"/>
            <a:chOff x="0" y="0"/>
            <a:chExt cx="320400" cy="317520"/>
          </a:xfrm>
        </p:grpSpPr>
        <p:sp>
          <p:nvSpPr>
            <p:cNvPr id="21" name="Freeform 21"/>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2" name="Group 22"/>
          <p:cNvGrpSpPr/>
          <p:nvPr/>
        </p:nvGrpSpPr>
        <p:grpSpPr>
          <a:xfrm>
            <a:off x="11653434" y="3953540"/>
            <a:ext cx="1047779" cy="1124013"/>
            <a:chOff x="0" y="0"/>
            <a:chExt cx="2127600" cy="2282400"/>
          </a:xfrm>
        </p:grpSpPr>
        <p:sp>
          <p:nvSpPr>
            <p:cNvPr id="23" name="Freeform 23"/>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24" name="TextBox 24"/>
          <p:cNvSpPr txBox="1"/>
          <p:nvPr/>
        </p:nvSpPr>
        <p:spPr>
          <a:xfrm>
            <a:off x="12883474" y="4333533"/>
            <a:ext cx="2745392" cy="727805"/>
          </a:xfrm>
          <a:prstGeom prst="rect">
            <a:avLst/>
          </a:prstGeom>
        </p:spPr>
        <p:txBody>
          <a:bodyPr lIns="0" tIns="0" rIns="0" bIns="0" rtlCol="0" anchor="t">
            <a:spAutoFit/>
          </a:bodyPr>
          <a:lstStyle/>
          <a:p>
            <a:pPr algn="l">
              <a:lnSpc>
                <a:spcPts val="2992"/>
              </a:lnSpc>
            </a:pPr>
            <a:r>
              <a:rPr lang="en-US" sz="2168" b="1" spc="212">
                <a:solidFill>
                  <a:srgbClr val="000000"/>
                </a:solidFill>
                <a:latin typeface="Montserrat Bold"/>
                <a:ea typeface="Montserrat Bold"/>
                <a:cs typeface="Montserrat Bold"/>
                <a:sym typeface="Montserrat Bold"/>
              </a:rPr>
              <a:t>Key </a:t>
            </a:r>
          </a:p>
          <a:p>
            <a:pPr marL="0" lvl="1" indent="0" algn="l">
              <a:lnSpc>
                <a:spcPts val="2992"/>
              </a:lnSpc>
              <a:spcBef>
                <a:spcPct val="0"/>
              </a:spcBef>
            </a:pPr>
            <a:r>
              <a:rPr lang="en-US" sz="2168" b="1" spc="212">
                <a:solidFill>
                  <a:srgbClr val="000000"/>
                </a:solidFill>
                <a:latin typeface="Montserrat Bold"/>
                <a:ea typeface="Montserrat Bold"/>
                <a:cs typeface="Montserrat Bold"/>
                <a:sym typeface="Montserrat Bold"/>
              </a:rPr>
              <a:t>Learnings:</a:t>
            </a:r>
          </a:p>
        </p:txBody>
      </p:sp>
      <p:sp>
        <p:nvSpPr>
          <p:cNvPr id="25" name="TextBox 25"/>
          <p:cNvSpPr txBox="1"/>
          <p:nvPr/>
        </p:nvSpPr>
        <p:spPr>
          <a:xfrm>
            <a:off x="11833740" y="5388020"/>
            <a:ext cx="3973936" cy="4388001"/>
          </a:xfrm>
          <a:prstGeom prst="rect">
            <a:avLst/>
          </a:prstGeom>
        </p:spPr>
        <p:txBody>
          <a:bodyPr lIns="0" tIns="0" rIns="0" bIns="0" rtlCol="0" anchor="t">
            <a:spAutoFit/>
          </a:bodyPr>
          <a:lstStyle/>
          <a:p>
            <a:pPr marL="390778" lvl="1" indent="-195389" algn="l">
              <a:lnSpc>
                <a:spcPts val="2497"/>
              </a:lnSpc>
              <a:buFont typeface="Arial"/>
              <a:buChar char="•"/>
            </a:pPr>
            <a:r>
              <a:rPr lang="en-US" sz="1809" spc="177">
                <a:solidFill>
                  <a:srgbClr val="000000"/>
                </a:solidFill>
                <a:latin typeface="Montserrat"/>
                <a:ea typeface="Montserrat"/>
                <a:cs typeface="Montserrat"/>
                <a:sym typeface="Montserrat"/>
              </a:rPr>
              <a:t>Full-stack development process from ideation to MVP.</a:t>
            </a:r>
          </a:p>
          <a:p>
            <a:pPr marL="390778" lvl="1" indent="-195389" algn="l">
              <a:lnSpc>
                <a:spcPts val="2497"/>
              </a:lnSpc>
              <a:buFont typeface="Arial"/>
              <a:buChar char="•"/>
            </a:pPr>
            <a:r>
              <a:rPr lang="en-US" sz="1809" spc="177">
                <a:solidFill>
                  <a:srgbClr val="000000"/>
                </a:solidFill>
                <a:latin typeface="Montserrat"/>
                <a:ea typeface="Montserrat"/>
                <a:cs typeface="Montserrat"/>
                <a:sym typeface="Montserrat"/>
              </a:rPr>
              <a:t>Practical application of AI (NLP with spaCy) and API integration.</a:t>
            </a:r>
          </a:p>
          <a:p>
            <a:pPr marL="390778" lvl="1" indent="-195389" algn="l">
              <a:lnSpc>
                <a:spcPts val="2497"/>
              </a:lnSpc>
              <a:buFont typeface="Arial"/>
              <a:buChar char="•"/>
            </a:pPr>
            <a:r>
              <a:rPr lang="en-US" sz="1809" spc="177">
                <a:solidFill>
                  <a:srgbClr val="000000"/>
                </a:solidFill>
                <a:latin typeface="Montserrat"/>
                <a:ea typeface="Montserrat"/>
                <a:cs typeface="Montserrat"/>
                <a:sym typeface="Montserrat"/>
              </a:rPr>
              <a:t>Database design and management with PostgreSQL.</a:t>
            </a:r>
          </a:p>
          <a:p>
            <a:pPr marL="390778" lvl="1" indent="-195389" algn="l">
              <a:lnSpc>
                <a:spcPts val="2497"/>
              </a:lnSpc>
              <a:buFont typeface="Arial"/>
              <a:buChar char="•"/>
            </a:pPr>
            <a:r>
              <a:rPr lang="en-US" sz="1809" spc="177">
                <a:solidFill>
                  <a:srgbClr val="000000"/>
                </a:solidFill>
                <a:latin typeface="Montserrat"/>
                <a:ea typeface="Montserrat"/>
                <a:cs typeface="Montserrat"/>
                <a:sym typeface="Montserrat"/>
              </a:rPr>
              <a:t>Importance of a structured development plan and problem-solving.</a:t>
            </a:r>
          </a:p>
          <a:p>
            <a:pPr algn="l">
              <a:lnSpc>
                <a:spcPts val="2497"/>
              </a:lnSpc>
            </a:pPr>
            <a:endParaRPr lang="en-US" sz="1809" spc="177">
              <a:solidFill>
                <a:srgbClr val="000000"/>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151" b="-9151"/>
              </a:stretch>
            </a:blipFill>
          </p:spPr>
        </p:sp>
      </p:grpSp>
      <p:grpSp>
        <p:nvGrpSpPr>
          <p:cNvPr id="7" name="Group 7"/>
          <p:cNvGrpSpPr/>
          <p:nvPr/>
        </p:nvGrpSpPr>
        <p:grpSpPr>
          <a:xfrm>
            <a:off x="2300775" y="3119178"/>
            <a:ext cx="6331281" cy="2885355"/>
            <a:chOff x="0" y="0"/>
            <a:chExt cx="2161091" cy="984874"/>
          </a:xfrm>
        </p:grpSpPr>
        <p:sp>
          <p:nvSpPr>
            <p:cNvPr id="8" name="Freeform 8"/>
            <p:cNvSpPr/>
            <p:nvPr/>
          </p:nvSpPr>
          <p:spPr>
            <a:xfrm>
              <a:off x="0" y="0"/>
              <a:ext cx="2161091" cy="984874"/>
            </a:xfrm>
            <a:custGeom>
              <a:avLst/>
              <a:gdLst/>
              <a:ahLst/>
              <a:cxnLst/>
              <a:rect l="l" t="t" r="r" b="b"/>
              <a:pathLst>
                <a:path w="2161091" h="984874">
                  <a:moveTo>
                    <a:pt x="13451" y="0"/>
                  </a:moveTo>
                  <a:lnTo>
                    <a:pt x="2147640" y="0"/>
                  </a:lnTo>
                  <a:cubicBezTo>
                    <a:pt x="2151207" y="0"/>
                    <a:pt x="2154629" y="1417"/>
                    <a:pt x="2157151" y="3940"/>
                  </a:cubicBezTo>
                  <a:cubicBezTo>
                    <a:pt x="2159674" y="6462"/>
                    <a:pt x="2161091" y="9883"/>
                    <a:pt x="2161091" y="13451"/>
                  </a:cubicBezTo>
                  <a:lnTo>
                    <a:pt x="2161091" y="971423"/>
                  </a:lnTo>
                  <a:cubicBezTo>
                    <a:pt x="2161091" y="978852"/>
                    <a:pt x="2155069" y="984874"/>
                    <a:pt x="2147640" y="984874"/>
                  </a:cubicBezTo>
                  <a:lnTo>
                    <a:pt x="13451" y="984874"/>
                  </a:lnTo>
                  <a:cubicBezTo>
                    <a:pt x="6022" y="984874"/>
                    <a:pt x="0" y="978852"/>
                    <a:pt x="0" y="971423"/>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1003924"/>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2300775" y="1158585"/>
            <a:ext cx="7238899" cy="1714869"/>
          </a:xfrm>
          <a:prstGeom prst="rect">
            <a:avLst/>
          </a:prstGeom>
        </p:spPr>
        <p:txBody>
          <a:bodyPr lIns="0" tIns="0" rIns="0" bIns="0" rtlCol="0" anchor="t">
            <a:spAutoFit/>
          </a:bodyPr>
          <a:lstStyle/>
          <a:p>
            <a:pPr marL="0" lvl="0" indent="0" algn="l">
              <a:lnSpc>
                <a:spcPts val="6842"/>
              </a:lnSpc>
              <a:spcBef>
                <a:spcPct val="0"/>
              </a:spcBef>
            </a:pPr>
            <a:r>
              <a:rPr lang="en-US" sz="4958" spc="173">
                <a:solidFill>
                  <a:srgbClr val="010101"/>
                </a:solidFill>
                <a:latin typeface="Archivo Black"/>
                <a:ea typeface="Archivo Black"/>
                <a:cs typeface="Archivo Black"/>
                <a:sym typeface="Archivo Black"/>
              </a:rPr>
              <a:t>CONCLUSION &amp; FUTURE SCOPE</a:t>
            </a:r>
          </a:p>
        </p:txBody>
      </p:sp>
      <p:grpSp>
        <p:nvGrpSpPr>
          <p:cNvPr id="11" name="Group 11"/>
          <p:cNvGrpSpPr/>
          <p:nvPr/>
        </p:nvGrpSpPr>
        <p:grpSpPr>
          <a:xfrm>
            <a:off x="7535860" y="3119178"/>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2353434" y="3573500"/>
            <a:ext cx="5259840" cy="2308582"/>
          </a:xfrm>
          <a:prstGeom prst="rect">
            <a:avLst/>
          </a:prstGeom>
        </p:spPr>
        <p:txBody>
          <a:bodyPr lIns="0" tIns="0" rIns="0" bIns="0" rtlCol="0" anchor="t">
            <a:spAutoFit/>
          </a:bodyPr>
          <a:lstStyle/>
          <a:p>
            <a:pPr algn="l">
              <a:lnSpc>
                <a:spcPts val="2089"/>
              </a:lnSpc>
            </a:pPr>
            <a:r>
              <a:rPr lang="en-US" sz="1513" b="1" spc="148">
                <a:solidFill>
                  <a:srgbClr val="F2F4F5"/>
                </a:solidFill>
                <a:latin typeface="Montserrat Bold"/>
                <a:ea typeface="Montserrat Bold"/>
                <a:cs typeface="Montserrat Bold"/>
                <a:sym typeface="Montserrat Bold"/>
              </a:rPr>
              <a:t>    Conclusion:</a:t>
            </a:r>
          </a:p>
          <a:p>
            <a:pPr marL="326859" lvl="1" indent="-163429" algn="l">
              <a:lnSpc>
                <a:spcPts val="2089"/>
              </a:lnSpc>
              <a:buFont typeface="Arial"/>
              <a:buChar char="•"/>
            </a:pPr>
            <a:r>
              <a:rPr lang="en-US" sz="1513" spc="148">
                <a:solidFill>
                  <a:srgbClr val="F2F4F5"/>
                </a:solidFill>
                <a:latin typeface="Montserrat"/>
                <a:ea typeface="Montserrat"/>
                <a:cs typeface="Montserrat"/>
                <a:sym typeface="Montserrat"/>
              </a:rPr>
              <a:t>Our AI-Powered Job Portal demonstrates a significant improvement over traditional platforms by leveraging AI for smarter matching.</a:t>
            </a:r>
          </a:p>
          <a:p>
            <a:pPr marL="326859" lvl="1" indent="-163429" algn="l">
              <a:lnSpc>
                <a:spcPts val="2089"/>
              </a:lnSpc>
              <a:buFont typeface="Arial"/>
              <a:buChar char="•"/>
            </a:pPr>
            <a:r>
              <a:rPr lang="en-US" sz="1513" spc="148">
                <a:solidFill>
                  <a:srgbClr val="F2F4F5"/>
                </a:solidFill>
                <a:latin typeface="Montserrat"/>
                <a:ea typeface="Montserrat"/>
                <a:cs typeface="Montserrat"/>
                <a:sym typeface="Montserrat"/>
              </a:rPr>
              <a:t>The project successfully meets the core objectives of creating an intelligent and user-friendly system.</a:t>
            </a:r>
          </a:p>
          <a:p>
            <a:pPr algn="l">
              <a:lnSpc>
                <a:spcPts val="2089"/>
              </a:lnSpc>
            </a:pPr>
            <a:endParaRPr lang="en-US" sz="1513" spc="148">
              <a:solidFill>
                <a:srgbClr val="F2F4F5"/>
              </a:solidFill>
              <a:latin typeface="Montserrat"/>
              <a:ea typeface="Montserrat"/>
              <a:cs typeface="Montserrat"/>
              <a:sym typeface="Montserrat"/>
            </a:endParaRPr>
          </a:p>
        </p:txBody>
      </p:sp>
      <p:grpSp>
        <p:nvGrpSpPr>
          <p:cNvPr id="15" name="Group 15"/>
          <p:cNvGrpSpPr/>
          <p:nvPr/>
        </p:nvGrpSpPr>
        <p:grpSpPr>
          <a:xfrm>
            <a:off x="6953114" y="6236969"/>
            <a:ext cx="6331281" cy="2767184"/>
            <a:chOff x="0" y="0"/>
            <a:chExt cx="2161091" cy="944538"/>
          </a:xfrm>
        </p:grpSpPr>
        <p:sp>
          <p:nvSpPr>
            <p:cNvPr id="16" name="Freeform 16"/>
            <p:cNvSpPr/>
            <p:nvPr/>
          </p:nvSpPr>
          <p:spPr>
            <a:xfrm>
              <a:off x="0" y="0"/>
              <a:ext cx="2161091" cy="944538"/>
            </a:xfrm>
            <a:custGeom>
              <a:avLst/>
              <a:gdLst/>
              <a:ahLst/>
              <a:cxnLst/>
              <a:rect l="l" t="t" r="r" b="b"/>
              <a:pathLst>
                <a:path w="2161091" h="944538">
                  <a:moveTo>
                    <a:pt x="13451" y="0"/>
                  </a:moveTo>
                  <a:lnTo>
                    <a:pt x="2147640" y="0"/>
                  </a:lnTo>
                  <a:cubicBezTo>
                    <a:pt x="2151207" y="0"/>
                    <a:pt x="2154629" y="1417"/>
                    <a:pt x="2157151" y="3940"/>
                  </a:cubicBezTo>
                  <a:cubicBezTo>
                    <a:pt x="2159674" y="6462"/>
                    <a:pt x="2161091" y="9883"/>
                    <a:pt x="2161091" y="13451"/>
                  </a:cubicBezTo>
                  <a:lnTo>
                    <a:pt x="2161091" y="931087"/>
                  </a:lnTo>
                  <a:cubicBezTo>
                    <a:pt x="2161091" y="938516"/>
                    <a:pt x="2155069" y="944538"/>
                    <a:pt x="2147640" y="944538"/>
                  </a:cubicBezTo>
                  <a:lnTo>
                    <a:pt x="13451" y="944538"/>
                  </a:lnTo>
                  <a:cubicBezTo>
                    <a:pt x="6022" y="944538"/>
                    <a:pt x="0" y="938516"/>
                    <a:pt x="0" y="931087"/>
                  </a:cubicBezTo>
                  <a:lnTo>
                    <a:pt x="0" y="13451"/>
                  </a:lnTo>
                  <a:cubicBezTo>
                    <a:pt x="0" y="6022"/>
                    <a:pt x="6022" y="0"/>
                    <a:pt x="13451" y="0"/>
                  </a:cubicBezTo>
                  <a:close/>
                </a:path>
              </a:pathLst>
            </a:custGeom>
            <a:solidFill>
              <a:srgbClr val="131211"/>
            </a:solidFill>
          </p:spPr>
        </p:sp>
        <p:sp>
          <p:nvSpPr>
            <p:cNvPr id="17" name="TextBox 17"/>
            <p:cNvSpPr txBox="1"/>
            <p:nvPr/>
          </p:nvSpPr>
          <p:spPr>
            <a:xfrm>
              <a:off x="0" y="-19050"/>
              <a:ext cx="2161091" cy="96358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5794953" y="6236969"/>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1" name="Freeform 21"/>
          <p:cNvSpPr/>
          <p:nvPr/>
        </p:nvSpPr>
        <p:spPr>
          <a:xfrm>
            <a:off x="8316248" y="3584336"/>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6394689" y="6704533"/>
            <a:ext cx="980529" cy="1070022"/>
          </a:xfrm>
          <a:custGeom>
            <a:avLst/>
            <a:gdLst/>
            <a:ahLst/>
            <a:cxnLst/>
            <a:rect l="l" t="t" r="r" b="b"/>
            <a:pathLst>
              <a:path w="980529" h="1070022">
                <a:moveTo>
                  <a:pt x="0" y="0"/>
                </a:moveTo>
                <a:lnTo>
                  <a:pt x="980529" y="0"/>
                </a:lnTo>
                <a:lnTo>
                  <a:pt x="980529" y="1070022"/>
                </a:lnTo>
                <a:lnTo>
                  <a:pt x="0" y="10700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TextBox 23"/>
          <p:cNvSpPr txBox="1"/>
          <p:nvPr/>
        </p:nvSpPr>
        <p:spPr>
          <a:xfrm>
            <a:off x="8176188" y="6675958"/>
            <a:ext cx="4931180" cy="2051402"/>
          </a:xfrm>
          <a:prstGeom prst="rect">
            <a:avLst/>
          </a:prstGeom>
        </p:spPr>
        <p:txBody>
          <a:bodyPr lIns="0" tIns="0" rIns="0" bIns="0" rtlCol="0" anchor="t">
            <a:spAutoFit/>
          </a:bodyPr>
          <a:lstStyle/>
          <a:p>
            <a:pPr algn="l">
              <a:lnSpc>
                <a:spcPts val="2089"/>
              </a:lnSpc>
            </a:pPr>
            <a:r>
              <a:rPr lang="en-US" sz="1513" b="1" spc="148">
                <a:solidFill>
                  <a:srgbClr val="F2F4F5"/>
                </a:solidFill>
                <a:latin typeface="Montserrat Bold"/>
                <a:ea typeface="Montserrat Bold"/>
                <a:cs typeface="Montserrat Bold"/>
                <a:sym typeface="Montserrat Bold"/>
              </a:rPr>
              <a:t>     Future Scope:</a:t>
            </a:r>
          </a:p>
          <a:p>
            <a:pPr marL="326859" lvl="1" indent="-163429" algn="l">
              <a:lnSpc>
                <a:spcPts val="2089"/>
              </a:lnSpc>
              <a:buFont typeface="Arial"/>
              <a:buChar char="•"/>
            </a:pPr>
            <a:r>
              <a:rPr lang="en-US" sz="1513" spc="148">
                <a:solidFill>
                  <a:srgbClr val="F2F4F5"/>
                </a:solidFill>
                <a:latin typeface="Montserrat"/>
                <a:ea typeface="Montserrat"/>
                <a:cs typeface="Montserrat"/>
                <a:sym typeface="Montserrat"/>
              </a:rPr>
              <a:t>Enhanced resume parsing and candidate profile matching.</a:t>
            </a:r>
          </a:p>
          <a:p>
            <a:pPr marL="326859" lvl="1" indent="-163429" algn="l">
              <a:lnSpc>
                <a:spcPts val="2089"/>
              </a:lnSpc>
              <a:buFont typeface="Arial"/>
              <a:buChar char="•"/>
            </a:pPr>
            <a:r>
              <a:rPr lang="en-US" sz="1513" spc="148">
                <a:solidFill>
                  <a:srgbClr val="F2F4F5"/>
                </a:solidFill>
                <a:latin typeface="Montserrat"/>
                <a:ea typeface="Montserrat"/>
                <a:cs typeface="Montserrat"/>
                <a:sym typeface="Montserrat"/>
              </a:rPr>
              <a:t>Advanced filtering and sorting options.</a:t>
            </a:r>
          </a:p>
          <a:p>
            <a:pPr marL="326859" lvl="1" indent="-163429" algn="l">
              <a:lnSpc>
                <a:spcPts val="2089"/>
              </a:lnSpc>
              <a:buFont typeface="Arial"/>
              <a:buChar char="•"/>
            </a:pPr>
            <a:r>
              <a:rPr lang="en-US" sz="1513" spc="148">
                <a:solidFill>
                  <a:srgbClr val="F2F4F5"/>
                </a:solidFill>
                <a:latin typeface="Montserrat"/>
                <a:ea typeface="Montserrat"/>
                <a:cs typeface="Montserrat"/>
                <a:sym typeface="Montserrat"/>
              </a:rPr>
              <a:t>Company profiles and reviews.</a:t>
            </a:r>
          </a:p>
          <a:p>
            <a:pPr marL="326859" lvl="1" indent="-163429" algn="l">
              <a:lnSpc>
                <a:spcPts val="2089"/>
              </a:lnSpc>
              <a:buFont typeface="Arial"/>
              <a:buChar char="•"/>
            </a:pPr>
            <a:r>
              <a:rPr lang="en-US" sz="1513" spc="148">
                <a:solidFill>
                  <a:srgbClr val="F2F4F5"/>
                </a:solidFill>
                <a:latin typeface="Montserrat"/>
                <a:ea typeface="Montserrat"/>
                <a:cs typeface="Montserrat"/>
                <a:sym typeface="Montserrat"/>
              </a:rPr>
              <a:t>Direct application submission and tracking.</a:t>
            </a:r>
          </a:p>
          <a:p>
            <a:pPr algn="l">
              <a:lnSpc>
                <a:spcPts val="2089"/>
              </a:lnSpc>
            </a:pPr>
            <a:endParaRPr lang="en-US" sz="1513" spc="148">
              <a:solidFill>
                <a:srgbClr val="F2F4F5"/>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3"/>
            <a:stretch>
              <a:fillRect t="-31400" b="-31400"/>
            </a:stretch>
          </a:blipFill>
        </p:spPr>
      </p:sp>
      <p:sp>
        <p:nvSpPr>
          <p:cNvPr id="4" name="TextBox 4"/>
          <p:cNvSpPr txBox="1"/>
          <p:nvPr/>
        </p:nvSpPr>
        <p:spPr>
          <a:xfrm>
            <a:off x="2510701" y="3248914"/>
            <a:ext cx="13266597" cy="1415745"/>
          </a:xfrm>
          <a:prstGeom prst="rect">
            <a:avLst/>
          </a:prstGeom>
        </p:spPr>
        <p:txBody>
          <a:bodyPr lIns="0" tIns="0" rIns="0" bIns="0" rtlCol="0" anchor="t">
            <a:spAutoFit/>
          </a:bodyPr>
          <a:lstStyle/>
          <a:p>
            <a:pPr marL="0" lvl="0" indent="0" algn="ctr">
              <a:lnSpc>
                <a:spcPts val="11468"/>
              </a:lnSpc>
              <a:spcBef>
                <a:spcPct val="0"/>
              </a:spcBef>
            </a:pPr>
            <a:r>
              <a:rPr lang="en-US" sz="8310" spc="290">
                <a:solidFill>
                  <a:srgbClr val="010101"/>
                </a:solidFill>
                <a:latin typeface="Archivo Black"/>
                <a:ea typeface="Archivo Black"/>
                <a:cs typeface="Archivo Black"/>
                <a:sym typeface="Archivo Black"/>
              </a:rPr>
              <a:t>THANK YOU &amp; Q&amp;A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grpSp>
        <p:nvGrpSpPr>
          <p:cNvPr id="3" name="Group 3"/>
          <p:cNvGrpSpPr/>
          <p:nvPr/>
        </p:nvGrpSpPr>
        <p:grpSpPr>
          <a:xfrm>
            <a:off x="9589607" y="0"/>
            <a:ext cx="8698393" cy="1040037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838" r="-39838"/>
              </a:stretch>
            </a:blipFill>
          </p:spPr>
        </p:sp>
      </p:grpSp>
      <p:sp>
        <p:nvSpPr>
          <p:cNvPr id="5" name="Freeform 5"/>
          <p:cNvSpPr/>
          <p:nvPr/>
        </p:nvSpPr>
        <p:spPr>
          <a:xfrm>
            <a:off x="4237583"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4"/>
            <a:stretch>
              <a:fillRect t="-187363"/>
            </a:stretch>
          </a:blipFill>
        </p:spPr>
      </p:sp>
      <p:grpSp>
        <p:nvGrpSpPr>
          <p:cNvPr id="6" name="Group 6"/>
          <p:cNvGrpSpPr/>
          <p:nvPr/>
        </p:nvGrpSpPr>
        <p:grpSpPr>
          <a:xfrm>
            <a:off x="4191521" y="3349077"/>
            <a:ext cx="9904959" cy="3588846"/>
            <a:chOff x="0" y="0"/>
            <a:chExt cx="13206612" cy="4785129"/>
          </a:xfrm>
        </p:grpSpPr>
        <p:grpSp>
          <p:nvGrpSpPr>
            <p:cNvPr id="7" name="Group 7"/>
            <p:cNvGrpSpPr/>
            <p:nvPr/>
          </p:nvGrpSpPr>
          <p:grpSpPr>
            <a:xfrm>
              <a:off x="0" y="0"/>
              <a:ext cx="13206612" cy="4785129"/>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61416" y="1412318"/>
              <a:ext cx="13145196" cy="2901078"/>
            </a:xfrm>
            <a:prstGeom prst="rect">
              <a:avLst/>
            </a:prstGeom>
          </p:spPr>
          <p:txBody>
            <a:bodyPr lIns="0" tIns="0" rIns="0" bIns="0" rtlCol="0" anchor="t">
              <a:spAutoFit/>
            </a:bodyPr>
            <a:lstStyle/>
            <a:p>
              <a:pPr algn="ctr">
                <a:lnSpc>
                  <a:spcPts val="8816"/>
                </a:lnSpc>
              </a:pPr>
              <a:r>
                <a:rPr lang="en-US" sz="6389" spc="89">
                  <a:solidFill>
                    <a:srgbClr val="040506"/>
                  </a:solidFill>
                  <a:latin typeface="Archivo Black"/>
                  <a:ea typeface="Archivo Black"/>
                  <a:cs typeface="Archivo Black"/>
                  <a:sym typeface="Archivo Black"/>
                </a:rPr>
                <a:t>JOB &amp; INTERNSHIP</a:t>
              </a:r>
            </a:p>
            <a:p>
              <a:pPr algn="ctr">
                <a:lnSpc>
                  <a:spcPts val="8816"/>
                </a:lnSpc>
              </a:pPr>
              <a:r>
                <a:rPr lang="en-US" sz="6389" spc="89">
                  <a:solidFill>
                    <a:srgbClr val="040506"/>
                  </a:solidFill>
                  <a:latin typeface="Archivo Black"/>
                  <a:ea typeface="Archivo Black"/>
                  <a:cs typeface="Archivo Black"/>
                  <a:sym typeface="Archivo Black"/>
                </a:rPr>
                <a:t>PORTAL</a:t>
              </a:r>
            </a:p>
          </p:txBody>
        </p:sp>
        <p:sp>
          <p:nvSpPr>
            <p:cNvPr id="11" name="TextBox 11"/>
            <p:cNvSpPr txBox="1"/>
            <p:nvPr/>
          </p:nvSpPr>
          <p:spPr>
            <a:xfrm>
              <a:off x="1706572" y="185974"/>
              <a:ext cx="9793468" cy="1160131"/>
            </a:xfrm>
            <a:prstGeom prst="rect">
              <a:avLst/>
            </a:prstGeom>
          </p:spPr>
          <p:txBody>
            <a:bodyPr lIns="0" tIns="0" rIns="0" bIns="0" rtlCol="0" anchor="t">
              <a:spAutoFit/>
            </a:bodyPr>
            <a:lstStyle/>
            <a:p>
              <a:pPr algn="ctr">
                <a:lnSpc>
                  <a:spcPts val="7294"/>
                </a:lnSpc>
              </a:pPr>
              <a:r>
                <a:rPr lang="en-US" sz="5286" spc="74">
                  <a:solidFill>
                    <a:srgbClr val="040506"/>
                  </a:solidFill>
                  <a:latin typeface="Archivo Black"/>
                  <a:ea typeface="Archivo Black"/>
                  <a:cs typeface="Archivo Black"/>
                  <a:sym typeface="Archivo Black"/>
                </a:rPr>
                <a:t>AI POWERED</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grpSp>
        <p:nvGrpSpPr>
          <p:cNvPr id="3" name="Group 3"/>
          <p:cNvGrpSpPr/>
          <p:nvPr/>
        </p:nvGrpSpPr>
        <p:grpSpPr>
          <a:xfrm>
            <a:off x="9589607" y="0"/>
            <a:ext cx="8698393" cy="1040037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838" r="-39838"/>
              </a:stretch>
            </a:blipFill>
          </p:spPr>
        </p:sp>
      </p:grpSp>
      <p:sp>
        <p:nvSpPr>
          <p:cNvPr id="6" name="TextBox 6"/>
          <p:cNvSpPr txBox="1"/>
          <p:nvPr/>
        </p:nvSpPr>
        <p:spPr>
          <a:xfrm>
            <a:off x="628390" y="2261372"/>
            <a:ext cx="9908522" cy="6675953"/>
          </a:xfrm>
          <a:prstGeom prst="rect">
            <a:avLst/>
          </a:prstGeom>
        </p:spPr>
        <p:txBody>
          <a:bodyPr lIns="0" tIns="0" rIns="0" bIns="0" rtlCol="0" anchor="t">
            <a:spAutoFit/>
          </a:bodyPr>
          <a:lstStyle/>
          <a:p>
            <a:pPr marL="1154083" lvl="1" indent="-577042" algn="l">
              <a:lnSpc>
                <a:spcPts val="7376"/>
              </a:lnSpc>
              <a:buFont typeface="Arial"/>
              <a:buChar char="•"/>
            </a:pPr>
            <a:r>
              <a:rPr lang="en-US" sz="5345" spc="74">
                <a:solidFill>
                  <a:srgbClr val="040506"/>
                </a:solidFill>
                <a:latin typeface="Montserrat"/>
                <a:ea typeface="Montserrat"/>
                <a:cs typeface="Montserrat"/>
                <a:sym typeface="Montserrat"/>
              </a:rPr>
              <a:t>ABSTRACT</a:t>
            </a:r>
          </a:p>
          <a:p>
            <a:pPr marL="1154083" lvl="1" indent="-577042" algn="l">
              <a:lnSpc>
                <a:spcPts val="7376"/>
              </a:lnSpc>
              <a:buFont typeface="Arial"/>
              <a:buChar char="•"/>
            </a:pPr>
            <a:r>
              <a:rPr lang="en-US" sz="5345" spc="74">
                <a:solidFill>
                  <a:srgbClr val="040506"/>
                </a:solidFill>
                <a:latin typeface="Montserrat"/>
                <a:ea typeface="Montserrat"/>
                <a:cs typeface="Montserrat"/>
                <a:sym typeface="Montserrat"/>
              </a:rPr>
              <a:t>INTRODUCTION</a:t>
            </a:r>
          </a:p>
          <a:p>
            <a:pPr marL="1154083" lvl="1" indent="-577042" algn="l">
              <a:lnSpc>
                <a:spcPts val="7376"/>
              </a:lnSpc>
              <a:buFont typeface="Arial"/>
              <a:buChar char="•"/>
            </a:pPr>
            <a:r>
              <a:rPr lang="en-US" sz="5345" spc="74">
                <a:solidFill>
                  <a:srgbClr val="040506"/>
                </a:solidFill>
                <a:latin typeface="Montserrat"/>
                <a:ea typeface="Montserrat"/>
                <a:cs typeface="Montserrat"/>
                <a:sym typeface="Montserrat"/>
              </a:rPr>
              <a:t>IMPLEMENTATION DETAILS</a:t>
            </a:r>
          </a:p>
          <a:p>
            <a:pPr marL="1154083" lvl="1" indent="-577042" algn="l">
              <a:lnSpc>
                <a:spcPts val="7376"/>
              </a:lnSpc>
              <a:buFont typeface="Arial"/>
              <a:buChar char="•"/>
            </a:pPr>
            <a:r>
              <a:rPr lang="en-US" sz="5345" spc="74">
                <a:solidFill>
                  <a:srgbClr val="040506"/>
                </a:solidFill>
                <a:latin typeface="Montserrat"/>
                <a:ea typeface="Montserrat"/>
                <a:cs typeface="Montserrat"/>
                <a:sym typeface="Montserrat"/>
              </a:rPr>
              <a:t>PROJECT WORK</a:t>
            </a:r>
          </a:p>
          <a:p>
            <a:pPr marL="1154083" lvl="1" indent="-577042" algn="l">
              <a:lnSpc>
                <a:spcPts val="7376"/>
              </a:lnSpc>
              <a:buFont typeface="Arial"/>
              <a:buChar char="•"/>
            </a:pPr>
            <a:r>
              <a:rPr lang="en-US" sz="5345" spc="74">
                <a:solidFill>
                  <a:srgbClr val="040506"/>
                </a:solidFill>
                <a:latin typeface="Montserrat"/>
                <a:ea typeface="Montserrat"/>
                <a:cs typeface="Montserrat"/>
                <a:sym typeface="Montserrat"/>
              </a:rPr>
              <a:t>CONCLUSION</a:t>
            </a:r>
          </a:p>
          <a:p>
            <a:pPr algn="ctr">
              <a:lnSpc>
                <a:spcPts val="8847"/>
              </a:lnSpc>
            </a:pPr>
            <a:endParaRPr lang="en-US" sz="5345" spc="74">
              <a:solidFill>
                <a:srgbClr val="040506"/>
              </a:solidFill>
              <a:latin typeface="Montserrat"/>
              <a:ea typeface="Montserrat"/>
              <a:cs typeface="Montserrat"/>
              <a:sym typeface="Montserrat"/>
            </a:endParaRPr>
          </a:p>
        </p:txBody>
      </p:sp>
      <p:sp>
        <p:nvSpPr>
          <p:cNvPr id="7" name="TextBox 7"/>
          <p:cNvSpPr txBox="1"/>
          <p:nvPr/>
        </p:nvSpPr>
        <p:spPr>
          <a:xfrm>
            <a:off x="1028700" y="557424"/>
            <a:ext cx="4553951" cy="847302"/>
          </a:xfrm>
          <a:prstGeom prst="rect">
            <a:avLst/>
          </a:prstGeom>
        </p:spPr>
        <p:txBody>
          <a:bodyPr lIns="0" tIns="0" rIns="0" bIns="0" rtlCol="0" anchor="t">
            <a:spAutoFit/>
          </a:bodyPr>
          <a:lstStyle/>
          <a:p>
            <a:pPr algn="ctr">
              <a:lnSpc>
                <a:spcPts val="6869"/>
              </a:lnSpc>
            </a:pPr>
            <a:r>
              <a:rPr lang="en-US" sz="4977" spc="69">
                <a:solidFill>
                  <a:srgbClr val="040506"/>
                </a:solidFill>
                <a:latin typeface="Archivo Black"/>
                <a:ea typeface="Archivo Black"/>
                <a:cs typeface="Archivo Black"/>
                <a:sym typeface="Archivo Black"/>
              </a:rPr>
              <a:t>CONTENT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grpSp>
        <p:nvGrpSpPr>
          <p:cNvPr id="3" name="Group 3"/>
          <p:cNvGrpSpPr/>
          <p:nvPr/>
        </p:nvGrpSpPr>
        <p:grpSpPr>
          <a:xfrm>
            <a:off x="9589607" y="0"/>
            <a:ext cx="8698393" cy="1040037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838" r="-39838"/>
              </a:stretch>
            </a:blipFill>
          </p:spPr>
        </p:sp>
      </p:grpSp>
      <p:sp>
        <p:nvSpPr>
          <p:cNvPr id="5" name="Freeform 5"/>
          <p:cNvSpPr/>
          <p:nvPr/>
        </p:nvSpPr>
        <p:spPr>
          <a:xfrm>
            <a:off x="4237583"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4"/>
            <a:stretch>
              <a:fillRect t="-187363"/>
            </a:stretch>
          </a:blipFill>
        </p:spPr>
      </p:sp>
      <p:grpSp>
        <p:nvGrpSpPr>
          <p:cNvPr id="6" name="Group 6"/>
          <p:cNvGrpSpPr/>
          <p:nvPr/>
        </p:nvGrpSpPr>
        <p:grpSpPr>
          <a:xfrm>
            <a:off x="1028700" y="2019739"/>
            <a:ext cx="16230600" cy="7238561"/>
            <a:chOff x="0" y="0"/>
            <a:chExt cx="4274726" cy="1906452"/>
          </a:xfrm>
        </p:grpSpPr>
        <p:sp>
          <p:nvSpPr>
            <p:cNvPr id="7" name="Freeform 7"/>
            <p:cNvSpPr/>
            <p:nvPr/>
          </p:nvSpPr>
          <p:spPr>
            <a:xfrm>
              <a:off x="0" y="0"/>
              <a:ext cx="4274726" cy="1906452"/>
            </a:xfrm>
            <a:custGeom>
              <a:avLst/>
              <a:gdLst/>
              <a:ahLst/>
              <a:cxnLst/>
              <a:rect l="l" t="t" r="r" b="b"/>
              <a:pathLst>
                <a:path w="4274726" h="1906452">
                  <a:moveTo>
                    <a:pt x="0" y="0"/>
                  </a:moveTo>
                  <a:lnTo>
                    <a:pt x="4274726" y="0"/>
                  </a:lnTo>
                  <a:lnTo>
                    <a:pt x="4274726" y="1906452"/>
                  </a:lnTo>
                  <a:lnTo>
                    <a:pt x="0" y="1906452"/>
                  </a:lnTo>
                  <a:close/>
                </a:path>
              </a:pathLst>
            </a:custGeom>
            <a:solidFill>
              <a:srgbClr val="FFFFFF"/>
            </a:solidFill>
          </p:spPr>
        </p:sp>
        <p:sp>
          <p:nvSpPr>
            <p:cNvPr id="8" name="TextBox 8"/>
            <p:cNvSpPr txBox="1"/>
            <p:nvPr/>
          </p:nvSpPr>
          <p:spPr>
            <a:xfrm>
              <a:off x="0" y="-19050"/>
              <a:ext cx="4274726" cy="1925502"/>
            </a:xfrm>
            <a:prstGeom prst="rect">
              <a:avLst/>
            </a:prstGeom>
          </p:spPr>
          <p:txBody>
            <a:bodyPr lIns="50800" tIns="50800" rIns="50800" bIns="50800" rtlCol="0" anchor="ctr"/>
            <a:lstStyle/>
            <a:p>
              <a:pPr marL="496569" lvl="1" indent="-248284" algn="l">
                <a:lnSpc>
                  <a:spcPts val="2989"/>
                </a:lnSpc>
                <a:buFont typeface="Arial"/>
                <a:buChar char="•"/>
              </a:pPr>
              <a:r>
                <a:rPr lang="en-US" sz="2299">
                  <a:solidFill>
                    <a:srgbClr val="000000"/>
                  </a:solidFill>
                  <a:latin typeface="Montserrat"/>
                  <a:ea typeface="Montserrat"/>
                  <a:cs typeface="Montserrat"/>
                  <a:sym typeface="Montserrat"/>
                </a:rPr>
                <a:t>The process of finding suitable job and internship opportunities often proves to be a significant challenge for candidates, who navigate vast numbers of listings with limited tools for effective filtering and matching. Similarly, recruiters face hurdles in identifying the most qualified candidates efficiently. This project addresses these inefficiencies by developing an "AI-Powered Job &amp; Internship Portal." The primary objective was to create an intelligent, user-friendly platform that leverages Artificial Intelligence to enhance the connection between job seekers and employers.</a:t>
              </a:r>
            </a:p>
            <a:p>
              <a:pPr marL="496569" lvl="1" indent="-248284" algn="l">
                <a:lnSpc>
                  <a:spcPts val="2989"/>
                </a:lnSpc>
                <a:buFont typeface="Arial"/>
                <a:buChar char="•"/>
              </a:pPr>
              <a:r>
                <a:rPr lang="en-US" sz="2299">
                  <a:solidFill>
                    <a:srgbClr val="000000"/>
                  </a:solidFill>
                  <a:latin typeface="Montserrat"/>
                  <a:ea typeface="Montserrat"/>
                  <a:cs typeface="Montserrat"/>
                  <a:sym typeface="Montserrat"/>
                </a:rPr>
                <a:t>The portal was developed using a robust technology stack comprising React (with Vite and Mantine UI) for the frontend, Node.js and Express.js for the backend, and PostgreSQL as the database. Key features include secure user authentication for candidates and recruiters, comprehensive job posting and management functionalities, and advanced search capabilities. The core innovation lies in its AI-driven components: a Python-based service utilizing spaCy for Natural Language Processing to automatically extract relevant keywords (skills, technologies) from job descriptions, and a recommendation engine that suggests relevant job opportunities to users based on these keywords and job similarity.</a:t>
              </a:r>
            </a:p>
            <a:p>
              <a:pPr marL="496569" lvl="1" indent="-248284" algn="l">
                <a:lnSpc>
                  <a:spcPts val="2989"/>
                </a:lnSpc>
                <a:buFont typeface="Arial"/>
                <a:buChar char="•"/>
              </a:pPr>
              <a:r>
                <a:rPr lang="en-US" sz="2299">
                  <a:solidFill>
                    <a:srgbClr val="000000"/>
                  </a:solidFill>
                  <a:latin typeface="Montserrat"/>
                  <a:ea typeface="Montserrat"/>
                  <a:cs typeface="Montserrat"/>
                  <a:sym typeface="Montserrat"/>
                </a:rPr>
                <a:t>The project successfully culminated in a Minimum Viable Product (MVP) demonstrating all core functionalities, including the AI-powered keyword extraction and job recommendation features. This AI-enhanced approach provides a more intuitive and efficient experience compared to traditional job portals, showcasing the potential of AI in streamlining the recruitment process. Future enhancements could include advanced resume parsing and direct application tracking.</a:t>
              </a:r>
            </a:p>
          </p:txBody>
        </p:sp>
      </p:grpSp>
      <p:sp>
        <p:nvSpPr>
          <p:cNvPr id="9" name="TextBox 9"/>
          <p:cNvSpPr txBox="1"/>
          <p:nvPr/>
        </p:nvSpPr>
        <p:spPr>
          <a:xfrm>
            <a:off x="-577985" y="534119"/>
            <a:ext cx="7345101" cy="893911"/>
          </a:xfrm>
          <a:prstGeom prst="rect">
            <a:avLst/>
          </a:prstGeom>
        </p:spPr>
        <p:txBody>
          <a:bodyPr lIns="0" tIns="0" rIns="0" bIns="0" rtlCol="0" anchor="t">
            <a:spAutoFit/>
          </a:bodyPr>
          <a:lstStyle/>
          <a:p>
            <a:pPr algn="ctr">
              <a:lnSpc>
                <a:spcPts val="7294"/>
              </a:lnSpc>
            </a:pPr>
            <a:r>
              <a:rPr lang="en-US" sz="5286" spc="74">
                <a:solidFill>
                  <a:srgbClr val="040506"/>
                </a:solidFill>
                <a:latin typeface="Archivo Black"/>
                <a:ea typeface="Archivo Black"/>
                <a:cs typeface="Archivo Black"/>
                <a:sym typeface="Archivo Black"/>
              </a:rPr>
              <a:t>ABSTRACT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grpSp>
        <p:nvGrpSpPr>
          <p:cNvPr id="3" name="Group 3"/>
          <p:cNvGrpSpPr/>
          <p:nvPr/>
        </p:nvGrpSpPr>
        <p:grpSpPr>
          <a:xfrm>
            <a:off x="9589607" y="0"/>
            <a:ext cx="8698393" cy="1040037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838" r="-39838"/>
              </a:stretch>
            </a:blipFill>
          </p:spPr>
        </p:sp>
      </p:grpSp>
      <p:sp>
        <p:nvSpPr>
          <p:cNvPr id="5" name="Freeform 5"/>
          <p:cNvSpPr/>
          <p:nvPr/>
        </p:nvSpPr>
        <p:spPr>
          <a:xfrm>
            <a:off x="4191521" y="5581240"/>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4"/>
            <a:stretch>
              <a:fillRect t="-187363"/>
            </a:stretch>
          </a:blipFill>
        </p:spPr>
      </p:sp>
      <p:sp>
        <p:nvSpPr>
          <p:cNvPr id="6" name="TextBox 6"/>
          <p:cNvSpPr txBox="1"/>
          <p:nvPr/>
        </p:nvSpPr>
        <p:spPr>
          <a:xfrm>
            <a:off x="1987846" y="4231570"/>
            <a:ext cx="14312308" cy="1746732"/>
          </a:xfrm>
          <a:prstGeom prst="rect">
            <a:avLst/>
          </a:prstGeom>
        </p:spPr>
        <p:txBody>
          <a:bodyPr lIns="0" tIns="0" rIns="0" bIns="0" rtlCol="0" anchor="t">
            <a:spAutoFit/>
          </a:bodyPr>
          <a:lstStyle/>
          <a:p>
            <a:pPr algn="ctr">
              <a:lnSpc>
                <a:spcPts val="14214"/>
              </a:lnSpc>
            </a:pPr>
            <a:r>
              <a:rPr lang="en-US" sz="10300" spc="144">
                <a:solidFill>
                  <a:srgbClr val="040506"/>
                </a:solidFill>
                <a:latin typeface="Archivo Black"/>
                <a:ea typeface="Archivo Black"/>
                <a:cs typeface="Archivo Black"/>
                <a:sym typeface="Archivo Black"/>
              </a:rPr>
              <a:t>INTRODUCTION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5937" b="-95937"/>
            </a:stretch>
          </a:blipFill>
        </p:spPr>
      </p:sp>
      <p:sp>
        <p:nvSpPr>
          <p:cNvPr id="7" name="TextBox 7"/>
          <p:cNvSpPr txBox="1"/>
          <p:nvPr/>
        </p:nvSpPr>
        <p:spPr>
          <a:xfrm>
            <a:off x="2063076" y="1137978"/>
            <a:ext cx="14161849" cy="2383076"/>
          </a:xfrm>
          <a:prstGeom prst="rect">
            <a:avLst/>
          </a:prstGeom>
        </p:spPr>
        <p:txBody>
          <a:bodyPr lIns="0" tIns="0" rIns="0" bIns="0" rtlCol="0" anchor="t">
            <a:spAutoFit/>
          </a:bodyPr>
          <a:lstStyle/>
          <a:p>
            <a:pPr algn="ctr">
              <a:lnSpc>
                <a:spcPts val="9511"/>
              </a:lnSpc>
            </a:pPr>
            <a:r>
              <a:rPr lang="en-US" sz="6892" spc="55">
                <a:solidFill>
                  <a:srgbClr val="FFFFFF"/>
                </a:solidFill>
                <a:latin typeface="Archivo Black"/>
                <a:ea typeface="Archivo Black"/>
                <a:cs typeface="Archivo Black"/>
                <a:sym typeface="Archivo Black"/>
              </a:rPr>
              <a:t>THE CHALLENGE &amp; OUR SOLUTION</a:t>
            </a:r>
          </a:p>
        </p:txBody>
      </p:sp>
      <p:sp>
        <p:nvSpPr>
          <p:cNvPr id="8" name="TextBox 8"/>
          <p:cNvSpPr txBox="1"/>
          <p:nvPr/>
        </p:nvSpPr>
        <p:spPr>
          <a:xfrm>
            <a:off x="346651" y="4322219"/>
            <a:ext cx="5171890" cy="747660"/>
          </a:xfrm>
          <a:prstGeom prst="rect">
            <a:avLst/>
          </a:prstGeom>
        </p:spPr>
        <p:txBody>
          <a:bodyPr lIns="0" tIns="0" rIns="0" bIns="0" rtlCol="0" anchor="t">
            <a:spAutoFit/>
          </a:bodyPr>
          <a:lstStyle/>
          <a:p>
            <a:pPr algn="ctr">
              <a:lnSpc>
                <a:spcPts val="6037"/>
              </a:lnSpc>
            </a:pPr>
            <a:r>
              <a:rPr lang="en-US" sz="4312">
                <a:solidFill>
                  <a:srgbClr val="000000"/>
                </a:solidFill>
                <a:latin typeface="Archivo Black"/>
                <a:ea typeface="Archivo Black"/>
                <a:cs typeface="Archivo Black"/>
                <a:sym typeface="Archivo Black"/>
              </a:rPr>
              <a:t>THE CHALLENGE</a:t>
            </a:r>
          </a:p>
        </p:txBody>
      </p:sp>
      <p:sp>
        <p:nvSpPr>
          <p:cNvPr id="9" name="TextBox 9"/>
          <p:cNvSpPr txBox="1"/>
          <p:nvPr/>
        </p:nvSpPr>
        <p:spPr>
          <a:xfrm>
            <a:off x="346651" y="5298479"/>
            <a:ext cx="11516478" cy="1216147"/>
          </a:xfrm>
          <a:prstGeom prst="rect">
            <a:avLst/>
          </a:prstGeom>
        </p:spPr>
        <p:txBody>
          <a:bodyPr lIns="0" tIns="0" rIns="0" bIns="0" rtlCol="0" anchor="t">
            <a:spAutoFit/>
          </a:bodyPr>
          <a:lstStyle/>
          <a:p>
            <a:pPr marL="539746" lvl="1" indent="-269873" algn="l">
              <a:lnSpc>
                <a:spcPts val="3249"/>
              </a:lnSpc>
              <a:buFont typeface="Arial"/>
              <a:buChar char="•"/>
            </a:pPr>
            <a:r>
              <a:rPr lang="en-US" sz="2499">
                <a:solidFill>
                  <a:srgbClr val="000000"/>
                </a:solidFill>
                <a:latin typeface="Montserrat"/>
                <a:ea typeface="Montserrat"/>
                <a:cs typeface="Montserrat"/>
                <a:sym typeface="Montserrat"/>
              </a:rPr>
              <a:t>Job seekers face difficulty finding relevant roles in a crowded market.</a:t>
            </a:r>
          </a:p>
          <a:p>
            <a:pPr marL="539746" lvl="1" indent="-269873" algn="l">
              <a:lnSpc>
                <a:spcPts val="3249"/>
              </a:lnSpc>
              <a:buFont typeface="Arial"/>
              <a:buChar char="•"/>
            </a:pPr>
            <a:r>
              <a:rPr lang="en-US" sz="2499">
                <a:solidFill>
                  <a:srgbClr val="000000"/>
                </a:solidFill>
                <a:latin typeface="Montserrat"/>
                <a:ea typeface="Montserrat"/>
                <a:cs typeface="Montserrat"/>
                <a:sym typeface="Montserrat"/>
              </a:rPr>
              <a:t>Traditional portals often lack precise matching and personalization.</a:t>
            </a:r>
          </a:p>
          <a:p>
            <a:pPr marL="539746" lvl="1" indent="-269873" algn="l">
              <a:lnSpc>
                <a:spcPts val="3249"/>
              </a:lnSpc>
              <a:buFont typeface="Arial"/>
              <a:buChar char="•"/>
            </a:pPr>
            <a:r>
              <a:rPr lang="en-US" sz="2499">
                <a:solidFill>
                  <a:srgbClr val="000000"/>
                </a:solidFill>
                <a:latin typeface="Montserrat"/>
                <a:ea typeface="Montserrat"/>
                <a:cs typeface="Montserrat"/>
                <a:sym typeface="Montserrat"/>
              </a:rPr>
              <a:t>Recruiters struggle to find the right candidates efficiently.</a:t>
            </a:r>
          </a:p>
        </p:txBody>
      </p:sp>
      <p:sp>
        <p:nvSpPr>
          <p:cNvPr id="10" name="TextBox 10"/>
          <p:cNvSpPr txBox="1"/>
          <p:nvPr/>
        </p:nvSpPr>
        <p:spPr>
          <a:xfrm>
            <a:off x="346650" y="7003849"/>
            <a:ext cx="4758749" cy="730777"/>
          </a:xfrm>
          <a:prstGeom prst="rect">
            <a:avLst/>
          </a:prstGeom>
        </p:spPr>
        <p:txBody>
          <a:bodyPr wrap="square" lIns="0" tIns="0" rIns="0" bIns="0" rtlCol="0" anchor="t">
            <a:spAutoFit/>
          </a:bodyPr>
          <a:lstStyle/>
          <a:p>
            <a:pPr algn="ctr">
              <a:lnSpc>
                <a:spcPts val="6037"/>
              </a:lnSpc>
            </a:pPr>
            <a:r>
              <a:rPr lang="en-US" sz="4312" dirty="0">
                <a:solidFill>
                  <a:srgbClr val="000000"/>
                </a:solidFill>
                <a:latin typeface="Archivo Black"/>
                <a:ea typeface="Archivo Black"/>
                <a:cs typeface="Archivo Black"/>
                <a:sym typeface="Archivo Black"/>
              </a:rPr>
              <a:t>OUR SOLUTION</a:t>
            </a:r>
          </a:p>
        </p:txBody>
      </p:sp>
      <p:sp>
        <p:nvSpPr>
          <p:cNvPr id="11" name="TextBox 11"/>
          <p:cNvSpPr txBox="1"/>
          <p:nvPr/>
        </p:nvSpPr>
        <p:spPr>
          <a:xfrm>
            <a:off x="346651" y="7931470"/>
            <a:ext cx="16917473" cy="806531"/>
          </a:xfrm>
          <a:prstGeom prst="rect">
            <a:avLst/>
          </a:prstGeom>
        </p:spPr>
        <p:txBody>
          <a:bodyPr lIns="0" tIns="0" rIns="0" bIns="0" rtlCol="0" anchor="t">
            <a:spAutoFit/>
          </a:bodyPr>
          <a:lstStyle/>
          <a:p>
            <a:pPr marL="539746" lvl="1" indent="-269873" algn="l">
              <a:lnSpc>
                <a:spcPts val="3249"/>
              </a:lnSpc>
              <a:buFont typeface="Arial"/>
              <a:buChar char="•"/>
            </a:pPr>
            <a:r>
              <a:rPr lang="en-US" sz="2499" dirty="0">
                <a:solidFill>
                  <a:srgbClr val="000000"/>
                </a:solidFill>
                <a:latin typeface="Montserrat"/>
                <a:ea typeface="Montserrat"/>
                <a:cs typeface="Montserrat"/>
                <a:sym typeface="Montserrat"/>
              </a:rPr>
              <a:t>An AI-powered job and internship portal designed to bridge this gap.</a:t>
            </a:r>
          </a:p>
          <a:p>
            <a:pPr marL="539746" lvl="1" indent="-269873" algn="l">
              <a:lnSpc>
                <a:spcPts val="3249"/>
              </a:lnSpc>
              <a:buFont typeface="Arial"/>
              <a:buChar char="•"/>
            </a:pPr>
            <a:r>
              <a:rPr lang="en-US" sz="2499" dirty="0">
                <a:solidFill>
                  <a:srgbClr val="000000"/>
                </a:solidFill>
                <a:latin typeface="Montserrat"/>
                <a:ea typeface="Montserrat"/>
                <a:cs typeface="Montserrat"/>
                <a:sym typeface="Montserrat"/>
              </a:rPr>
              <a:t>Focuses on intelligent matching for both candidates (students, graduates, professionals) and recruiters.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0" r="-60"/>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495914" y="3603602"/>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495914" y="5528564"/>
            <a:ext cx="3086100" cy="516075"/>
            <a:chOff x="0" y="0"/>
            <a:chExt cx="812800" cy="135921"/>
          </a:xfrm>
        </p:grpSpPr>
        <p:sp>
          <p:nvSpPr>
            <p:cNvPr id="10" name="Freeform 10"/>
            <p:cNvSpPr/>
            <p:nvPr/>
          </p:nvSpPr>
          <p:spPr>
            <a:xfrm>
              <a:off x="0" y="0"/>
              <a:ext cx="812800" cy="135921"/>
            </a:xfrm>
            <a:custGeom>
              <a:avLst/>
              <a:gdLst/>
              <a:ahLst/>
              <a:cxnLst/>
              <a:rect l="l" t="t" r="r" b="b"/>
              <a:pathLst>
                <a:path w="812800" h="135921">
                  <a:moveTo>
                    <a:pt x="0" y="0"/>
                  </a:moveTo>
                  <a:lnTo>
                    <a:pt x="812800" y="0"/>
                  </a:lnTo>
                  <a:lnTo>
                    <a:pt x="812800" y="135921"/>
                  </a:lnTo>
                  <a:lnTo>
                    <a:pt x="0" y="135921"/>
                  </a:lnTo>
                  <a:close/>
                </a:path>
              </a:pathLst>
            </a:custGeom>
            <a:solidFill>
              <a:srgbClr val="000000"/>
            </a:solidFill>
          </p:spPr>
        </p:sp>
        <p:sp>
          <p:nvSpPr>
            <p:cNvPr id="11" name="TextBox 11"/>
            <p:cNvSpPr txBox="1"/>
            <p:nvPr/>
          </p:nvSpPr>
          <p:spPr>
            <a:xfrm>
              <a:off x="0" y="-19050"/>
              <a:ext cx="812800" cy="154971"/>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Job Management</a:t>
              </a:r>
            </a:p>
          </p:txBody>
        </p:sp>
      </p:grpSp>
      <p:grpSp>
        <p:nvGrpSpPr>
          <p:cNvPr id="12" name="Group 12"/>
          <p:cNvGrpSpPr/>
          <p:nvPr/>
        </p:nvGrpSpPr>
        <p:grpSpPr>
          <a:xfrm>
            <a:off x="5900738" y="3603602"/>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528564"/>
            <a:ext cx="3086100" cy="877998"/>
            <a:chOff x="0" y="0"/>
            <a:chExt cx="812800" cy="231242"/>
          </a:xfrm>
        </p:grpSpPr>
        <p:sp>
          <p:nvSpPr>
            <p:cNvPr id="16" name="Freeform 16"/>
            <p:cNvSpPr/>
            <p:nvPr/>
          </p:nvSpPr>
          <p:spPr>
            <a:xfrm>
              <a:off x="0" y="0"/>
              <a:ext cx="812800" cy="231242"/>
            </a:xfrm>
            <a:custGeom>
              <a:avLst/>
              <a:gdLst/>
              <a:ahLst/>
              <a:cxnLst/>
              <a:rect l="l" t="t" r="r" b="b"/>
              <a:pathLst>
                <a:path w="812800" h="231242">
                  <a:moveTo>
                    <a:pt x="0" y="0"/>
                  </a:moveTo>
                  <a:lnTo>
                    <a:pt x="812800" y="0"/>
                  </a:lnTo>
                  <a:lnTo>
                    <a:pt x="812800" y="231242"/>
                  </a:lnTo>
                  <a:lnTo>
                    <a:pt x="0" y="231242"/>
                  </a:lnTo>
                  <a:close/>
                </a:path>
              </a:pathLst>
            </a:custGeom>
            <a:solidFill>
              <a:srgbClr val="000000"/>
            </a:solidFill>
          </p:spPr>
        </p:sp>
        <p:sp>
          <p:nvSpPr>
            <p:cNvPr id="17" name="TextBox 17"/>
            <p:cNvSpPr txBox="1"/>
            <p:nvPr/>
          </p:nvSpPr>
          <p:spPr>
            <a:xfrm>
              <a:off x="0" y="-19050"/>
              <a:ext cx="812800" cy="250292"/>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AI Keyword Extraction</a:t>
              </a:r>
            </a:p>
          </p:txBody>
        </p:sp>
      </p:grpSp>
      <p:grpSp>
        <p:nvGrpSpPr>
          <p:cNvPr id="18" name="Group 18"/>
          <p:cNvGrpSpPr/>
          <p:nvPr/>
        </p:nvGrpSpPr>
        <p:grpSpPr>
          <a:xfrm>
            <a:off x="9301162" y="3603602"/>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528564"/>
            <a:ext cx="3086100" cy="516075"/>
            <a:chOff x="0" y="0"/>
            <a:chExt cx="812800" cy="135921"/>
          </a:xfrm>
        </p:grpSpPr>
        <p:sp>
          <p:nvSpPr>
            <p:cNvPr id="22" name="Freeform 22"/>
            <p:cNvSpPr/>
            <p:nvPr/>
          </p:nvSpPr>
          <p:spPr>
            <a:xfrm>
              <a:off x="0" y="0"/>
              <a:ext cx="812800" cy="135921"/>
            </a:xfrm>
            <a:custGeom>
              <a:avLst/>
              <a:gdLst/>
              <a:ahLst/>
              <a:cxnLst/>
              <a:rect l="l" t="t" r="r" b="b"/>
              <a:pathLst>
                <a:path w="812800" h="135921">
                  <a:moveTo>
                    <a:pt x="0" y="0"/>
                  </a:moveTo>
                  <a:lnTo>
                    <a:pt x="812800" y="0"/>
                  </a:lnTo>
                  <a:lnTo>
                    <a:pt x="812800" y="135921"/>
                  </a:lnTo>
                  <a:lnTo>
                    <a:pt x="0" y="135921"/>
                  </a:lnTo>
                  <a:close/>
                </a:path>
              </a:pathLst>
            </a:custGeom>
            <a:solidFill>
              <a:srgbClr val="000000"/>
            </a:solidFill>
          </p:spPr>
        </p:sp>
        <p:sp>
          <p:nvSpPr>
            <p:cNvPr id="23" name="TextBox 23"/>
            <p:cNvSpPr txBox="1"/>
            <p:nvPr/>
          </p:nvSpPr>
          <p:spPr>
            <a:xfrm>
              <a:off x="0" y="-19050"/>
              <a:ext cx="812800" cy="154971"/>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User Authentication</a:t>
              </a:r>
            </a:p>
          </p:txBody>
        </p:sp>
      </p:grpSp>
      <p:grpSp>
        <p:nvGrpSpPr>
          <p:cNvPr id="24" name="Group 24"/>
          <p:cNvGrpSpPr/>
          <p:nvPr/>
        </p:nvGrpSpPr>
        <p:grpSpPr>
          <a:xfrm>
            <a:off x="12705986" y="3603602"/>
            <a:ext cx="3086100" cy="4784036"/>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705986" y="5528564"/>
            <a:ext cx="3086100" cy="877998"/>
            <a:chOff x="0" y="0"/>
            <a:chExt cx="812800" cy="231242"/>
          </a:xfrm>
        </p:grpSpPr>
        <p:sp>
          <p:nvSpPr>
            <p:cNvPr id="28" name="Freeform 28"/>
            <p:cNvSpPr/>
            <p:nvPr/>
          </p:nvSpPr>
          <p:spPr>
            <a:xfrm>
              <a:off x="0" y="0"/>
              <a:ext cx="812800" cy="231242"/>
            </a:xfrm>
            <a:custGeom>
              <a:avLst/>
              <a:gdLst/>
              <a:ahLst/>
              <a:cxnLst/>
              <a:rect l="l" t="t" r="r" b="b"/>
              <a:pathLst>
                <a:path w="812800" h="231242">
                  <a:moveTo>
                    <a:pt x="0" y="0"/>
                  </a:moveTo>
                  <a:lnTo>
                    <a:pt x="812800" y="0"/>
                  </a:lnTo>
                  <a:lnTo>
                    <a:pt x="812800" y="231242"/>
                  </a:lnTo>
                  <a:lnTo>
                    <a:pt x="0" y="231242"/>
                  </a:lnTo>
                  <a:close/>
                </a:path>
              </a:pathLst>
            </a:custGeom>
            <a:solidFill>
              <a:srgbClr val="000000"/>
            </a:solidFill>
          </p:spPr>
        </p:sp>
        <p:sp>
          <p:nvSpPr>
            <p:cNvPr id="29" name="TextBox 29"/>
            <p:cNvSpPr txBox="1"/>
            <p:nvPr/>
          </p:nvSpPr>
          <p:spPr>
            <a:xfrm>
              <a:off x="0" y="-19050"/>
              <a:ext cx="812800" cy="250292"/>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Advanced Job Search</a:t>
              </a:r>
            </a:p>
          </p:txBody>
        </p:sp>
      </p:grpSp>
      <p:sp>
        <p:nvSpPr>
          <p:cNvPr id="30" name="TextBox 30"/>
          <p:cNvSpPr txBox="1"/>
          <p:nvPr/>
        </p:nvSpPr>
        <p:spPr>
          <a:xfrm>
            <a:off x="3690980" y="1721361"/>
            <a:ext cx="10906040" cy="1481828"/>
          </a:xfrm>
          <a:prstGeom prst="rect">
            <a:avLst/>
          </a:prstGeom>
        </p:spPr>
        <p:txBody>
          <a:bodyPr lIns="0" tIns="0" rIns="0" bIns="0" rtlCol="0" anchor="t">
            <a:spAutoFit/>
          </a:bodyPr>
          <a:lstStyle/>
          <a:p>
            <a:pPr marL="0" lvl="0" indent="0" algn="ctr">
              <a:lnSpc>
                <a:spcPts val="5996"/>
              </a:lnSpc>
              <a:spcBef>
                <a:spcPct val="0"/>
              </a:spcBef>
            </a:pPr>
            <a:r>
              <a:rPr lang="en-US" sz="4345" spc="34">
                <a:solidFill>
                  <a:srgbClr val="010101"/>
                </a:solidFill>
                <a:latin typeface="Archivo Black"/>
                <a:ea typeface="Archivo Black"/>
                <a:cs typeface="Archivo Black"/>
                <a:sym typeface="Archivo Black"/>
              </a:rPr>
              <a:t>PROJECT OBJECTIVES &amp; KEY FEATURES</a:t>
            </a:r>
          </a:p>
        </p:txBody>
      </p:sp>
      <p:sp>
        <p:nvSpPr>
          <p:cNvPr id="31" name="TextBox 31"/>
          <p:cNvSpPr txBox="1"/>
          <p:nvPr/>
        </p:nvSpPr>
        <p:spPr>
          <a:xfrm>
            <a:off x="2640360" y="6250170"/>
            <a:ext cx="2722103" cy="765585"/>
          </a:xfrm>
          <a:prstGeom prst="rect">
            <a:avLst/>
          </a:prstGeom>
        </p:spPr>
        <p:txBody>
          <a:bodyPr lIns="0" tIns="0" rIns="0" bIns="0" rtlCol="0" anchor="t">
            <a:spAutoFit/>
          </a:bodyPr>
          <a:lstStyle/>
          <a:p>
            <a:pPr marL="0" lvl="0" indent="0" algn="ctr">
              <a:lnSpc>
                <a:spcPts val="2084"/>
              </a:lnSpc>
              <a:spcBef>
                <a:spcPct val="0"/>
              </a:spcBef>
            </a:pPr>
            <a:r>
              <a:rPr lang="en-US" sz="1510" spc="148">
                <a:solidFill>
                  <a:srgbClr val="231F20"/>
                </a:solidFill>
                <a:latin typeface="Montserrat"/>
                <a:ea typeface="Montserrat"/>
                <a:cs typeface="Montserrat"/>
                <a:sym typeface="Montserrat"/>
              </a:rPr>
              <a:t>Recruiters can post, update, and manage job listings.</a:t>
            </a:r>
          </a:p>
        </p:txBody>
      </p:sp>
      <p:sp>
        <p:nvSpPr>
          <p:cNvPr id="32" name="TextBox 32"/>
          <p:cNvSpPr txBox="1"/>
          <p:nvPr/>
        </p:nvSpPr>
        <p:spPr>
          <a:xfrm>
            <a:off x="6036135" y="6618675"/>
            <a:ext cx="2722103" cy="765585"/>
          </a:xfrm>
          <a:prstGeom prst="rect">
            <a:avLst/>
          </a:prstGeom>
        </p:spPr>
        <p:txBody>
          <a:bodyPr lIns="0" tIns="0" rIns="0" bIns="0" rtlCol="0" anchor="t">
            <a:spAutoFit/>
          </a:bodyPr>
          <a:lstStyle/>
          <a:p>
            <a:pPr marL="0" lvl="0" indent="0" algn="ctr">
              <a:lnSpc>
                <a:spcPts val="2084"/>
              </a:lnSpc>
              <a:spcBef>
                <a:spcPct val="0"/>
              </a:spcBef>
            </a:pPr>
            <a:r>
              <a:rPr lang="en-US" sz="1510" spc="148">
                <a:solidFill>
                  <a:srgbClr val="231F20"/>
                </a:solidFill>
                <a:latin typeface="Montserrat"/>
                <a:ea typeface="Montserrat"/>
                <a:cs typeface="Montserrat"/>
                <a:sym typeface="Montserrat"/>
              </a:rPr>
              <a:t>Job descriptions automatically tagged with skills.</a:t>
            </a:r>
          </a:p>
        </p:txBody>
      </p:sp>
      <p:sp>
        <p:nvSpPr>
          <p:cNvPr id="33" name="TextBox 33"/>
          <p:cNvSpPr txBox="1"/>
          <p:nvPr/>
        </p:nvSpPr>
        <p:spPr>
          <a:xfrm>
            <a:off x="9445609" y="6250170"/>
            <a:ext cx="2722103" cy="1022765"/>
          </a:xfrm>
          <a:prstGeom prst="rect">
            <a:avLst/>
          </a:prstGeom>
        </p:spPr>
        <p:txBody>
          <a:bodyPr lIns="0" tIns="0" rIns="0" bIns="0" rtlCol="0" anchor="t">
            <a:spAutoFit/>
          </a:bodyPr>
          <a:lstStyle/>
          <a:p>
            <a:pPr marL="0" lvl="0" indent="0" algn="ctr">
              <a:lnSpc>
                <a:spcPts val="2084"/>
              </a:lnSpc>
              <a:spcBef>
                <a:spcPct val="0"/>
              </a:spcBef>
            </a:pPr>
            <a:r>
              <a:rPr lang="en-US" sz="1510" spc="148">
                <a:solidFill>
                  <a:srgbClr val="231F20"/>
                </a:solidFill>
                <a:latin typeface="Montserrat"/>
                <a:ea typeface="Montserrat"/>
                <a:cs typeface="Montserrat"/>
                <a:sym typeface="Montserrat"/>
              </a:rPr>
              <a:t>Secure login/registration for Candidates &amp; Recruiters.</a:t>
            </a:r>
          </a:p>
        </p:txBody>
      </p:sp>
      <p:sp>
        <p:nvSpPr>
          <p:cNvPr id="34" name="TextBox 34"/>
          <p:cNvSpPr txBox="1"/>
          <p:nvPr/>
        </p:nvSpPr>
        <p:spPr>
          <a:xfrm>
            <a:off x="12887985" y="6618675"/>
            <a:ext cx="2722103" cy="765585"/>
          </a:xfrm>
          <a:prstGeom prst="rect">
            <a:avLst/>
          </a:prstGeom>
        </p:spPr>
        <p:txBody>
          <a:bodyPr lIns="0" tIns="0" rIns="0" bIns="0" rtlCol="0" anchor="t">
            <a:spAutoFit/>
          </a:bodyPr>
          <a:lstStyle/>
          <a:p>
            <a:pPr marL="0" lvl="0" indent="0" algn="ctr">
              <a:lnSpc>
                <a:spcPts val="2084"/>
              </a:lnSpc>
              <a:spcBef>
                <a:spcPct val="0"/>
              </a:spcBef>
            </a:pPr>
            <a:r>
              <a:rPr lang="en-US" sz="1510" spc="148">
                <a:solidFill>
                  <a:srgbClr val="231F20"/>
                </a:solidFill>
                <a:latin typeface="Montserrat"/>
                <a:ea typeface="Montserrat"/>
                <a:cs typeface="Montserrat"/>
                <a:sym typeface="Montserrat"/>
              </a:rPr>
              <a:t>Candidates can search with filters and keywords.</a:t>
            </a:r>
          </a:p>
        </p:txBody>
      </p:sp>
      <p:sp>
        <p:nvSpPr>
          <p:cNvPr id="35" name="Freeform 35"/>
          <p:cNvSpPr/>
          <p:nvPr/>
        </p:nvSpPr>
        <p:spPr>
          <a:xfrm>
            <a:off x="7062893" y="4100367"/>
            <a:ext cx="789574" cy="975879"/>
          </a:xfrm>
          <a:custGeom>
            <a:avLst/>
            <a:gdLst/>
            <a:ahLst/>
            <a:cxnLst/>
            <a:rect l="l" t="t" r="r" b="b"/>
            <a:pathLst>
              <a:path w="789574" h="975879">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6" name="Freeform 36"/>
          <p:cNvSpPr/>
          <p:nvPr/>
        </p:nvSpPr>
        <p:spPr>
          <a:xfrm>
            <a:off x="10026080" y="4182701"/>
            <a:ext cx="1397344" cy="1049278"/>
          </a:xfrm>
          <a:custGeom>
            <a:avLst/>
            <a:gdLst/>
            <a:ahLst/>
            <a:cxnLst/>
            <a:rect l="l" t="t" r="r" b="b"/>
            <a:pathLst>
              <a:path w="1397344" h="1049278">
                <a:moveTo>
                  <a:pt x="0" y="0"/>
                </a:moveTo>
                <a:lnTo>
                  <a:pt x="1397344" y="0"/>
                </a:lnTo>
                <a:lnTo>
                  <a:pt x="1397344"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7" name="Freeform 37"/>
          <p:cNvSpPr/>
          <p:nvPr/>
        </p:nvSpPr>
        <p:spPr>
          <a:xfrm>
            <a:off x="13766998" y="4165193"/>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8" name="Freeform 38"/>
          <p:cNvSpPr/>
          <p:nvPr/>
        </p:nvSpPr>
        <p:spPr>
          <a:xfrm>
            <a:off x="3440521" y="4123630"/>
            <a:ext cx="1079092" cy="1061434"/>
          </a:xfrm>
          <a:custGeom>
            <a:avLst/>
            <a:gdLst/>
            <a:ahLst/>
            <a:cxnLst/>
            <a:rect l="l" t="t" r="r" b="b"/>
            <a:pathLst>
              <a:path w="1079092" h="1061434">
                <a:moveTo>
                  <a:pt x="0" y="0"/>
                </a:moveTo>
                <a:lnTo>
                  <a:pt x="1079091" y="0"/>
                </a:lnTo>
                <a:lnTo>
                  <a:pt x="1079091" y="1061433"/>
                </a:lnTo>
                <a:lnTo>
                  <a:pt x="0" y="1061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grpSp>
        <p:nvGrpSpPr>
          <p:cNvPr id="3" name="Group 3"/>
          <p:cNvGrpSpPr/>
          <p:nvPr/>
        </p:nvGrpSpPr>
        <p:grpSpPr>
          <a:xfrm>
            <a:off x="9589607" y="0"/>
            <a:ext cx="8698393" cy="1040037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838" r="-39838"/>
              </a:stretch>
            </a:blipFill>
          </p:spPr>
        </p:sp>
      </p:grpSp>
      <p:sp>
        <p:nvSpPr>
          <p:cNvPr id="5" name="Freeform 5"/>
          <p:cNvSpPr/>
          <p:nvPr/>
        </p:nvSpPr>
        <p:spPr>
          <a:xfrm>
            <a:off x="4191521" y="6477087"/>
            <a:ext cx="9904959" cy="680751"/>
          </a:xfrm>
          <a:custGeom>
            <a:avLst/>
            <a:gdLst/>
            <a:ahLst/>
            <a:cxnLst/>
            <a:rect l="l" t="t" r="r" b="b"/>
            <a:pathLst>
              <a:path w="9904959" h="680751">
                <a:moveTo>
                  <a:pt x="0" y="0"/>
                </a:moveTo>
                <a:lnTo>
                  <a:pt x="9904958" y="0"/>
                </a:lnTo>
                <a:lnTo>
                  <a:pt x="9904958" y="680751"/>
                </a:lnTo>
                <a:lnTo>
                  <a:pt x="0" y="680751"/>
                </a:lnTo>
                <a:lnTo>
                  <a:pt x="0" y="0"/>
                </a:lnTo>
                <a:close/>
              </a:path>
            </a:pathLst>
          </a:custGeom>
          <a:blipFill>
            <a:blip r:embed="rId4"/>
            <a:stretch>
              <a:fillRect t="-187363"/>
            </a:stretch>
          </a:blipFill>
        </p:spPr>
      </p:sp>
      <p:sp>
        <p:nvSpPr>
          <p:cNvPr id="6" name="TextBox 6"/>
          <p:cNvSpPr txBox="1"/>
          <p:nvPr/>
        </p:nvSpPr>
        <p:spPr>
          <a:xfrm>
            <a:off x="1987846" y="3279037"/>
            <a:ext cx="14312308" cy="3538426"/>
          </a:xfrm>
          <a:prstGeom prst="rect">
            <a:avLst/>
          </a:prstGeom>
        </p:spPr>
        <p:txBody>
          <a:bodyPr lIns="0" tIns="0" rIns="0" bIns="0" rtlCol="0" anchor="t">
            <a:spAutoFit/>
          </a:bodyPr>
          <a:lstStyle/>
          <a:p>
            <a:pPr algn="ctr">
              <a:lnSpc>
                <a:spcPts val="14214"/>
              </a:lnSpc>
            </a:pPr>
            <a:r>
              <a:rPr lang="en-US" sz="10300" spc="144">
                <a:solidFill>
                  <a:srgbClr val="040506"/>
                </a:solidFill>
                <a:latin typeface="Archivo Black"/>
                <a:ea typeface="Archivo Black"/>
                <a:cs typeface="Archivo Black"/>
                <a:sym typeface="Archivo Black"/>
              </a:rPr>
              <a:t> IMPLEMENTATION</a:t>
            </a:r>
          </a:p>
          <a:p>
            <a:pPr algn="ctr">
              <a:lnSpc>
                <a:spcPts val="14214"/>
              </a:lnSpc>
            </a:pPr>
            <a:r>
              <a:rPr lang="en-US" sz="10300" spc="144">
                <a:solidFill>
                  <a:srgbClr val="040506"/>
                </a:solidFill>
                <a:latin typeface="Archivo Black"/>
                <a:ea typeface="Archivo Black"/>
                <a:cs typeface="Archivo Black"/>
                <a:sym typeface="Archivo Black"/>
              </a:rPr>
              <a:t>DETAILS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94480" y="3655354"/>
            <a:ext cx="736150" cy="882905"/>
            <a:chOff x="0" y="-57150"/>
            <a:chExt cx="193883" cy="232535"/>
          </a:xfrm>
        </p:grpSpPr>
        <p:sp>
          <p:nvSpPr>
            <p:cNvPr id="7" name="Freeform 7"/>
            <p:cNvSpPr/>
            <p:nvPr/>
          </p:nvSpPr>
          <p:spPr>
            <a:xfrm>
              <a:off x="0" y="-46366"/>
              <a:ext cx="193883" cy="175385"/>
            </a:xfrm>
            <a:custGeom>
              <a:avLst/>
              <a:gdLst/>
              <a:ahLst/>
              <a:cxnLst/>
              <a:rect l="l" t="t" r="r" b="b"/>
              <a:pathLst>
                <a:path w="193883" h="175385">
                  <a:moveTo>
                    <a:pt x="84134" y="0"/>
                  </a:moveTo>
                  <a:lnTo>
                    <a:pt x="109749" y="0"/>
                  </a:lnTo>
                  <a:cubicBezTo>
                    <a:pt x="156215" y="0"/>
                    <a:pt x="193883" y="37668"/>
                    <a:pt x="193883" y="84134"/>
                  </a:cubicBezTo>
                  <a:lnTo>
                    <a:pt x="193883" y="91251"/>
                  </a:lnTo>
                  <a:cubicBezTo>
                    <a:pt x="193883" y="137717"/>
                    <a:pt x="156215" y="175385"/>
                    <a:pt x="109749" y="175385"/>
                  </a:cubicBezTo>
                  <a:lnTo>
                    <a:pt x="84134" y="175385"/>
                  </a:lnTo>
                  <a:cubicBezTo>
                    <a:pt x="37668" y="175385"/>
                    <a:pt x="0" y="137717"/>
                    <a:pt x="0" y="91251"/>
                  </a:cubicBezTo>
                  <a:lnTo>
                    <a:pt x="0" y="84134"/>
                  </a:lnTo>
                  <a:cubicBezTo>
                    <a:pt x="0" y="37668"/>
                    <a:pt x="37668" y="0"/>
                    <a:pt x="84134" y="0"/>
                  </a:cubicBezTo>
                  <a:close/>
                </a:path>
              </a:pathLst>
            </a:custGeom>
            <a:solidFill>
              <a:srgbClr val="1A1A1A"/>
            </a:solidFill>
          </p:spPr>
        </p:sp>
        <p:sp>
          <p:nvSpPr>
            <p:cNvPr id="8" name="TextBox 8"/>
            <p:cNvSpPr txBox="1"/>
            <p:nvPr/>
          </p:nvSpPr>
          <p:spPr>
            <a:xfrm>
              <a:off x="0" y="-57150"/>
              <a:ext cx="193883" cy="232535"/>
            </a:xfrm>
            <a:prstGeom prst="rect">
              <a:avLst/>
            </a:prstGeom>
          </p:spPr>
          <p:txBody>
            <a:bodyPr lIns="50800" tIns="50800" rIns="50800" bIns="50800" rtlCol="0" anchor="t"/>
            <a:lstStyle/>
            <a:p>
              <a:pPr marL="0" lvl="0" indent="0" algn="ctr">
                <a:lnSpc>
                  <a:spcPts val="4114"/>
                </a:lnSpc>
                <a:spcBef>
                  <a:spcPct val="0"/>
                </a:spcBef>
              </a:pPr>
              <a:r>
                <a:rPr lang="en-US" sz="2981" b="1" spc="29">
                  <a:solidFill>
                    <a:srgbClr val="FFFFFF"/>
                  </a:solidFill>
                  <a:latin typeface="Montserrat Bold"/>
                  <a:ea typeface="Montserrat Bold"/>
                  <a:cs typeface="Montserrat Bold"/>
                  <a:sym typeface="Montserrat Bold"/>
                </a:rPr>
                <a:t>01</a:t>
              </a:r>
            </a:p>
          </p:txBody>
        </p:sp>
      </p:grpSp>
      <p:sp>
        <p:nvSpPr>
          <p:cNvPr id="9" name="TextBox 9"/>
          <p:cNvSpPr txBox="1"/>
          <p:nvPr/>
        </p:nvSpPr>
        <p:spPr>
          <a:xfrm>
            <a:off x="2884323" y="3843770"/>
            <a:ext cx="5715764" cy="1466699"/>
          </a:xfrm>
          <a:prstGeom prst="rect">
            <a:avLst/>
          </a:prstGeom>
        </p:spPr>
        <p:txBody>
          <a:bodyPr lIns="0" tIns="0" rIns="0" bIns="0" rtlCol="0" anchor="t">
            <a:spAutoFit/>
          </a:bodyPr>
          <a:lstStyle/>
          <a:p>
            <a:pPr algn="l">
              <a:lnSpc>
                <a:spcPts val="2497"/>
              </a:lnSpc>
            </a:pPr>
            <a:r>
              <a:rPr lang="en-US" sz="1809" b="1" spc="177">
                <a:solidFill>
                  <a:srgbClr val="231F20"/>
                </a:solidFill>
                <a:latin typeface="Montserrat Bold"/>
                <a:ea typeface="Montserrat Bold"/>
                <a:cs typeface="Montserrat Bold"/>
                <a:sym typeface="Montserrat Bold"/>
              </a:rPr>
              <a:t>Frontend: </a:t>
            </a:r>
            <a:r>
              <a:rPr lang="en-US" sz="1809" spc="177">
                <a:solidFill>
                  <a:srgbClr val="231F20"/>
                </a:solidFill>
                <a:latin typeface="Montserrat"/>
                <a:ea typeface="Montserrat"/>
                <a:cs typeface="Montserrat"/>
                <a:sym typeface="Montserrat"/>
              </a:rPr>
              <a:t>React (with Vite) for a dynamic user interface. Mantine UI for a clean and responsive design.</a:t>
            </a:r>
          </a:p>
          <a:p>
            <a:pPr algn="l">
              <a:lnSpc>
                <a:spcPts val="2114"/>
              </a:lnSpc>
            </a:pPr>
            <a:endParaRPr lang="en-US" sz="1809" spc="177">
              <a:solidFill>
                <a:srgbClr val="231F20"/>
              </a:solidFill>
              <a:latin typeface="Montserrat"/>
              <a:ea typeface="Montserrat"/>
              <a:cs typeface="Montserrat"/>
              <a:sym typeface="Montserrat"/>
            </a:endParaRPr>
          </a:p>
          <a:p>
            <a:pPr marL="0" lvl="0" indent="0" algn="l">
              <a:lnSpc>
                <a:spcPts val="2114"/>
              </a:lnSpc>
              <a:spcBef>
                <a:spcPct val="0"/>
              </a:spcBef>
            </a:pPr>
            <a:endParaRPr lang="en-US" sz="1809" spc="177">
              <a:solidFill>
                <a:srgbClr val="231F20"/>
              </a:solidFill>
              <a:latin typeface="Montserrat"/>
              <a:ea typeface="Montserrat"/>
              <a:cs typeface="Montserrat"/>
              <a:sym typeface="Montserrat"/>
            </a:endParaRP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663813" y="1725604"/>
            <a:ext cx="9308329" cy="812986"/>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ea typeface="Archivo Black"/>
                <a:cs typeface="Archivo Black"/>
                <a:sym typeface="Archivo Black"/>
              </a:rPr>
              <a:t>TECHNOLOGY STACK</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794480" y="4853643"/>
            <a:ext cx="736150" cy="882897"/>
            <a:chOff x="0" y="-57150"/>
            <a:chExt cx="193883" cy="232532"/>
          </a:xfrm>
        </p:grpSpPr>
        <p:sp>
          <p:nvSpPr>
            <p:cNvPr id="32" name="Freeform 32"/>
            <p:cNvSpPr/>
            <p:nvPr/>
          </p:nvSpPr>
          <p:spPr>
            <a:xfrm>
              <a:off x="0" y="-4333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33" name="TextBox 33"/>
            <p:cNvSpPr txBox="1"/>
            <p:nvPr/>
          </p:nvSpPr>
          <p:spPr>
            <a:xfrm>
              <a:off x="0" y="-57150"/>
              <a:ext cx="193883" cy="232532"/>
            </a:xfrm>
            <a:prstGeom prst="rect">
              <a:avLst/>
            </a:prstGeom>
          </p:spPr>
          <p:txBody>
            <a:bodyPr lIns="50800" tIns="50800" rIns="50800" bIns="50800" rtlCol="0" anchor="t"/>
            <a:lstStyle/>
            <a:p>
              <a:pPr marL="0" lvl="0" indent="0" algn="ctr">
                <a:lnSpc>
                  <a:spcPts val="4114"/>
                </a:lnSpc>
                <a:spcBef>
                  <a:spcPct val="0"/>
                </a:spcBef>
              </a:pPr>
              <a:r>
                <a:rPr lang="en-US" sz="2981" b="1" spc="29">
                  <a:solidFill>
                    <a:srgbClr val="FFFFFF"/>
                  </a:solidFill>
                  <a:latin typeface="Montserrat Bold"/>
                  <a:ea typeface="Montserrat Bold"/>
                  <a:cs typeface="Montserrat Bold"/>
                  <a:sym typeface="Montserrat Bold"/>
                </a:rPr>
                <a:t>02</a:t>
              </a:r>
            </a:p>
          </p:txBody>
        </p:sp>
      </p:grpSp>
      <p:sp>
        <p:nvSpPr>
          <p:cNvPr id="34" name="TextBox 34"/>
          <p:cNvSpPr txBox="1"/>
          <p:nvPr/>
        </p:nvSpPr>
        <p:spPr>
          <a:xfrm>
            <a:off x="2884323" y="5045144"/>
            <a:ext cx="6151578" cy="930218"/>
          </a:xfrm>
          <a:prstGeom prst="rect">
            <a:avLst/>
          </a:prstGeom>
        </p:spPr>
        <p:txBody>
          <a:bodyPr lIns="0" tIns="0" rIns="0" bIns="0" rtlCol="0" anchor="t">
            <a:spAutoFit/>
          </a:bodyPr>
          <a:lstStyle/>
          <a:p>
            <a:pPr algn="l">
              <a:lnSpc>
                <a:spcPts val="2498"/>
              </a:lnSpc>
            </a:pPr>
            <a:r>
              <a:rPr lang="en-US" sz="1810" b="1" spc="177">
                <a:solidFill>
                  <a:srgbClr val="231F20"/>
                </a:solidFill>
                <a:latin typeface="Montserrat Bold"/>
                <a:ea typeface="Montserrat Bold"/>
                <a:cs typeface="Montserrat Bold"/>
                <a:sym typeface="Montserrat Bold"/>
              </a:rPr>
              <a:t>Backend</a:t>
            </a:r>
            <a:r>
              <a:rPr lang="en-US" sz="1810" spc="177">
                <a:solidFill>
                  <a:srgbClr val="231F20"/>
                </a:solidFill>
                <a:latin typeface="Montserrat"/>
                <a:ea typeface="Montserrat"/>
                <a:cs typeface="Montserrat"/>
                <a:sym typeface="Montserrat"/>
              </a:rPr>
              <a:t>: Node.js &amp; Express.js for robust API development.</a:t>
            </a:r>
          </a:p>
          <a:p>
            <a:pPr marL="0" lvl="0" indent="0" algn="l">
              <a:lnSpc>
                <a:spcPts val="2498"/>
              </a:lnSpc>
              <a:spcBef>
                <a:spcPct val="0"/>
              </a:spcBef>
            </a:pPr>
            <a:endParaRPr lang="en-US" sz="1810" spc="177">
              <a:solidFill>
                <a:srgbClr val="231F20"/>
              </a:solidFill>
              <a:latin typeface="Montserrat"/>
              <a:ea typeface="Montserrat"/>
              <a:cs typeface="Montserrat"/>
              <a:sym typeface="Montserrat"/>
            </a:endParaRPr>
          </a:p>
        </p:txBody>
      </p:sp>
      <p:grpSp>
        <p:nvGrpSpPr>
          <p:cNvPr id="35" name="Group 35"/>
          <p:cNvGrpSpPr/>
          <p:nvPr/>
        </p:nvGrpSpPr>
        <p:grpSpPr>
          <a:xfrm>
            <a:off x="1794480" y="6052948"/>
            <a:ext cx="736150" cy="882897"/>
            <a:chOff x="0" y="-57150"/>
            <a:chExt cx="193883" cy="232532"/>
          </a:xfrm>
        </p:grpSpPr>
        <p:sp>
          <p:nvSpPr>
            <p:cNvPr id="36" name="Freeform 36"/>
            <p:cNvSpPr/>
            <p:nvPr/>
          </p:nvSpPr>
          <p:spPr>
            <a:xfrm>
              <a:off x="0" y="-56791"/>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37" name="TextBox 37"/>
            <p:cNvSpPr txBox="1"/>
            <p:nvPr/>
          </p:nvSpPr>
          <p:spPr>
            <a:xfrm>
              <a:off x="0" y="-57150"/>
              <a:ext cx="193883" cy="232532"/>
            </a:xfrm>
            <a:prstGeom prst="rect">
              <a:avLst/>
            </a:prstGeom>
          </p:spPr>
          <p:txBody>
            <a:bodyPr lIns="50800" tIns="50800" rIns="50800" bIns="50800" rtlCol="0" anchor="t"/>
            <a:lstStyle/>
            <a:p>
              <a:pPr marL="0" lvl="0" indent="0" algn="ctr">
                <a:lnSpc>
                  <a:spcPts val="4114"/>
                </a:lnSpc>
                <a:spcBef>
                  <a:spcPct val="0"/>
                </a:spcBef>
              </a:pPr>
              <a:r>
                <a:rPr lang="en-US" sz="2981" b="1" spc="29">
                  <a:solidFill>
                    <a:srgbClr val="FFFFFF"/>
                  </a:solidFill>
                  <a:latin typeface="Montserrat Bold"/>
                  <a:ea typeface="Montserrat Bold"/>
                  <a:cs typeface="Montserrat Bold"/>
                  <a:sym typeface="Montserrat Bold"/>
                </a:rPr>
                <a:t>03</a:t>
              </a:r>
            </a:p>
          </p:txBody>
        </p:sp>
      </p:grpSp>
      <p:sp>
        <p:nvSpPr>
          <p:cNvPr id="38" name="TextBox 38"/>
          <p:cNvSpPr txBox="1"/>
          <p:nvPr/>
        </p:nvSpPr>
        <p:spPr>
          <a:xfrm>
            <a:off x="2884323" y="6241365"/>
            <a:ext cx="6346855" cy="956457"/>
          </a:xfrm>
          <a:prstGeom prst="rect">
            <a:avLst/>
          </a:prstGeom>
        </p:spPr>
        <p:txBody>
          <a:bodyPr lIns="0" tIns="0" rIns="0" bIns="0" rtlCol="0" anchor="t">
            <a:spAutoFit/>
          </a:bodyPr>
          <a:lstStyle/>
          <a:p>
            <a:pPr algn="l">
              <a:lnSpc>
                <a:spcPts val="2498"/>
              </a:lnSpc>
            </a:pPr>
            <a:r>
              <a:rPr lang="en-US" sz="1810" b="1" spc="177">
                <a:solidFill>
                  <a:srgbClr val="231F20"/>
                </a:solidFill>
                <a:latin typeface="Montserrat Bold"/>
                <a:ea typeface="Montserrat Bold"/>
                <a:cs typeface="Montserrat Bold"/>
                <a:sym typeface="Montserrat Bold"/>
              </a:rPr>
              <a:t>Database:</a:t>
            </a:r>
            <a:r>
              <a:rPr lang="en-US" sz="1810" spc="177">
                <a:solidFill>
                  <a:srgbClr val="231F20"/>
                </a:solidFill>
                <a:latin typeface="Montserrat"/>
                <a:ea typeface="Montserrat"/>
                <a:cs typeface="Montserrat"/>
                <a:sym typeface="Montserrat"/>
              </a:rPr>
              <a:t> PostgreSQL for reliable and structured data storage.</a:t>
            </a:r>
          </a:p>
          <a:p>
            <a:pPr marL="0" lvl="0" indent="0" algn="l">
              <a:lnSpc>
                <a:spcPts val="2774"/>
              </a:lnSpc>
              <a:spcBef>
                <a:spcPct val="0"/>
              </a:spcBef>
            </a:pPr>
            <a:endParaRPr lang="en-US" sz="1810" spc="177">
              <a:solidFill>
                <a:srgbClr val="231F20"/>
              </a:solidFill>
              <a:latin typeface="Montserrat"/>
              <a:ea typeface="Montserrat"/>
              <a:cs typeface="Montserrat"/>
              <a:sym typeface="Montserrat"/>
            </a:endParaRP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44" name="Group 44"/>
          <p:cNvGrpSpPr/>
          <p:nvPr/>
        </p:nvGrpSpPr>
        <p:grpSpPr>
          <a:xfrm>
            <a:off x="1794480" y="7252254"/>
            <a:ext cx="736150" cy="882905"/>
            <a:chOff x="0" y="-57150"/>
            <a:chExt cx="193883" cy="232535"/>
          </a:xfrm>
        </p:grpSpPr>
        <p:sp>
          <p:nvSpPr>
            <p:cNvPr id="45" name="Freeform 45"/>
            <p:cNvSpPr/>
            <p:nvPr/>
          </p:nvSpPr>
          <p:spPr>
            <a:xfrm>
              <a:off x="0" y="-46026"/>
              <a:ext cx="193883" cy="175385"/>
            </a:xfrm>
            <a:custGeom>
              <a:avLst/>
              <a:gdLst/>
              <a:ahLst/>
              <a:cxnLst/>
              <a:rect l="l" t="t" r="r" b="b"/>
              <a:pathLst>
                <a:path w="193883" h="175385">
                  <a:moveTo>
                    <a:pt x="84134" y="0"/>
                  </a:moveTo>
                  <a:lnTo>
                    <a:pt x="109749" y="0"/>
                  </a:lnTo>
                  <a:cubicBezTo>
                    <a:pt x="156215" y="0"/>
                    <a:pt x="193883" y="37668"/>
                    <a:pt x="193883" y="84134"/>
                  </a:cubicBezTo>
                  <a:lnTo>
                    <a:pt x="193883" y="91251"/>
                  </a:lnTo>
                  <a:cubicBezTo>
                    <a:pt x="193883" y="137717"/>
                    <a:pt x="156215" y="175385"/>
                    <a:pt x="109749" y="175385"/>
                  </a:cubicBezTo>
                  <a:lnTo>
                    <a:pt x="84134" y="175385"/>
                  </a:lnTo>
                  <a:cubicBezTo>
                    <a:pt x="37668" y="175385"/>
                    <a:pt x="0" y="137717"/>
                    <a:pt x="0" y="91251"/>
                  </a:cubicBezTo>
                  <a:lnTo>
                    <a:pt x="0" y="84134"/>
                  </a:lnTo>
                  <a:cubicBezTo>
                    <a:pt x="0" y="37668"/>
                    <a:pt x="37668" y="0"/>
                    <a:pt x="84134" y="0"/>
                  </a:cubicBezTo>
                  <a:close/>
                </a:path>
              </a:pathLst>
            </a:custGeom>
            <a:solidFill>
              <a:srgbClr val="1A1A1A"/>
            </a:solidFill>
          </p:spPr>
        </p:sp>
        <p:sp>
          <p:nvSpPr>
            <p:cNvPr id="46" name="TextBox 46"/>
            <p:cNvSpPr txBox="1"/>
            <p:nvPr/>
          </p:nvSpPr>
          <p:spPr>
            <a:xfrm>
              <a:off x="0" y="-57150"/>
              <a:ext cx="193883" cy="232535"/>
            </a:xfrm>
            <a:prstGeom prst="rect">
              <a:avLst/>
            </a:prstGeom>
          </p:spPr>
          <p:txBody>
            <a:bodyPr lIns="50800" tIns="50800" rIns="50800" bIns="50800" rtlCol="0" anchor="t"/>
            <a:lstStyle/>
            <a:p>
              <a:pPr marL="0" lvl="0" indent="0" algn="ctr">
                <a:lnSpc>
                  <a:spcPts val="4114"/>
                </a:lnSpc>
                <a:spcBef>
                  <a:spcPct val="0"/>
                </a:spcBef>
              </a:pPr>
              <a:r>
                <a:rPr lang="en-US" sz="2981" b="1" spc="29">
                  <a:solidFill>
                    <a:srgbClr val="FFFFFF"/>
                  </a:solidFill>
                  <a:latin typeface="Montserrat Bold"/>
                  <a:ea typeface="Montserrat Bold"/>
                  <a:cs typeface="Montserrat Bold"/>
                  <a:sym typeface="Montserrat Bold"/>
                </a:rPr>
                <a:t>04</a:t>
              </a:r>
            </a:p>
          </p:txBody>
        </p:sp>
      </p:grpSp>
      <p:sp>
        <p:nvSpPr>
          <p:cNvPr id="47" name="TextBox 47"/>
          <p:cNvSpPr txBox="1"/>
          <p:nvPr/>
        </p:nvSpPr>
        <p:spPr>
          <a:xfrm>
            <a:off x="2884323" y="7440670"/>
            <a:ext cx="6346855" cy="956457"/>
          </a:xfrm>
          <a:prstGeom prst="rect">
            <a:avLst/>
          </a:prstGeom>
        </p:spPr>
        <p:txBody>
          <a:bodyPr lIns="0" tIns="0" rIns="0" bIns="0" rtlCol="0" anchor="t">
            <a:spAutoFit/>
          </a:bodyPr>
          <a:lstStyle/>
          <a:p>
            <a:pPr algn="l">
              <a:lnSpc>
                <a:spcPts val="2498"/>
              </a:lnSpc>
            </a:pPr>
            <a:r>
              <a:rPr lang="en-US" sz="1810" b="1" spc="177">
                <a:solidFill>
                  <a:srgbClr val="231F20"/>
                </a:solidFill>
                <a:latin typeface="Montserrat Bold"/>
                <a:ea typeface="Montserrat Bold"/>
                <a:cs typeface="Montserrat Bold"/>
                <a:sym typeface="Montserrat Bold"/>
              </a:rPr>
              <a:t>AI Service:</a:t>
            </a:r>
            <a:r>
              <a:rPr lang="en-US" sz="1810" spc="177">
                <a:solidFill>
                  <a:srgbClr val="231F20"/>
                </a:solidFill>
                <a:latin typeface="Montserrat"/>
                <a:ea typeface="Montserrat"/>
                <a:cs typeface="Montserrat"/>
                <a:sym typeface="Montserrat"/>
              </a:rPr>
              <a:t> Python (spaCy) for Natural Language Processing tasks.</a:t>
            </a:r>
          </a:p>
          <a:p>
            <a:pPr marL="0" lvl="0" indent="0" algn="l">
              <a:lnSpc>
                <a:spcPts val="2774"/>
              </a:lnSpc>
              <a:spcBef>
                <a:spcPct val="0"/>
              </a:spcBef>
            </a:pPr>
            <a:endParaRPr lang="en-US" sz="1810" spc="177">
              <a:solidFill>
                <a:srgbClr val="231F20"/>
              </a:solidFill>
              <a:latin typeface="Montserrat"/>
              <a:ea typeface="Montserrat"/>
              <a:cs typeface="Montserrat"/>
              <a:sym typeface="Montserrat"/>
            </a:endParaRPr>
          </a:p>
        </p:txBody>
      </p:sp>
      <p:grpSp>
        <p:nvGrpSpPr>
          <p:cNvPr id="48" name="Group 48"/>
          <p:cNvGrpSpPr/>
          <p:nvPr/>
        </p:nvGrpSpPr>
        <p:grpSpPr>
          <a:xfrm>
            <a:off x="1794480" y="8451560"/>
            <a:ext cx="736150" cy="882905"/>
            <a:chOff x="0" y="-57150"/>
            <a:chExt cx="193883" cy="232535"/>
          </a:xfrm>
        </p:grpSpPr>
        <p:sp>
          <p:nvSpPr>
            <p:cNvPr id="49" name="Freeform 49"/>
            <p:cNvSpPr/>
            <p:nvPr/>
          </p:nvSpPr>
          <p:spPr>
            <a:xfrm>
              <a:off x="0" y="-43001"/>
              <a:ext cx="193883" cy="175385"/>
            </a:xfrm>
            <a:custGeom>
              <a:avLst/>
              <a:gdLst/>
              <a:ahLst/>
              <a:cxnLst/>
              <a:rect l="l" t="t" r="r" b="b"/>
              <a:pathLst>
                <a:path w="193883" h="175385">
                  <a:moveTo>
                    <a:pt x="84134" y="0"/>
                  </a:moveTo>
                  <a:lnTo>
                    <a:pt x="109749" y="0"/>
                  </a:lnTo>
                  <a:cubicBezTo>
                    <a:pt x="156215" y="0"/>
                    <a:pt x="193883" y="37668"/>
                    <a:pt x="193883" y="84134"/>
                  </a:cubicBezTo>
                  <a:lnTo>
                    <a:pt x="193883" y="91251"/>
                  </a:lnTo>
                  <a:cubicBezTo>
                    <a:pt x="193883" y="137717"/>
                    <a:pt x="156215" y="175385"/>
                    <a:pt x="109749" y="175385"/>
                  </a:cubicBezTo>
                  <a:lnTo>
                    <a:pt x="84134" y="175385"/>
                  </a:lnTo>
                  <a:cubicBezTo>
                    <a:pt x="37668" y="175385"/>
                    <a:pt x="0" y="137717"/>
                    <a:pt x="0" y="91251"/>
                  </a:cubicBezTo>
                  <a:lnTo>
                    <a:pt x="0" y="84134"/>
                  </a:lnTo>
                  <a:cubicBezTo>
                    <a:pt x="0" y="37668"/>
                    <a:pt x="37668" y="0"/>
                    <a:pt x="84134" y="0"/>
                  </a:cubicBezTo>
                  <a:close/>
                </a:path>
              </a:pathLst>
            </a:custGeom>
            <a:solidFill>
              <a:srgbClr val="1A1A1A"/>
            </a:solidFill>
          </p:spPr>
        </p:sp>
        <p:sp>
          <p:nvSpPr>
            <p:cNvPr id="50" name="TextBox 50"/>
            <p:cNvSpPr txBox="1"/>
            <p:nvPr/>
          </p:nvSpPr>
          <p:spPr>
            <a:xfrm>
              <a:off x="0" y="-57150"/>
              <a:ext cx="193883" cy="232535"/>
            </a:xfrm>
            <a:prstGeom prst="rect">
              <a:avLst/>
            </a:prstGeom>
          </p:spPr>
          <p:txBody>
            <a:bodyPr lIns="50800" tIns="50800" rIns="50800" bIns="50800" rtlCol="0" anchor="t"/>
            <a:lstStyle/>
            <a:p>
              <a:pPr marL="0" lvl="0" indent="0" algn="ctr">
                <a:lnSpc>
                  <a:spcPts val="4114"/>
                </a:lnSpc>
                <a:spcBef>
                  <a:spcPct val="0"/>
                </a:spcBef>
              </a:pPr>
              <a:r>
                <a:rPr lang="en-US" sz="2981" b="1" spc="29">
                  <a:solidFill>
                    <a:srgbClr val="FFFFFF"/>
                  </a:solidFill>
                  <a:latin typeface="Montserrat Bold"/>
                  <a:ea typeface="Montserrat Bold"/>
                  <a:cs typeface="Montserrat Bold"/>
                  <a:sym typeface="Montserrat Bold"/>
                </a:rPr>
                <a:t>05</a:t>
              </a:r>
            </a:p>
          </p:txBody>
        </p:sp>
      </p:grpSp>
      <p:sp>
        <p:nvSpPr>
          <p:cNvPr id="51" name="TextBox 51"/>
          <p:cNvSpPr txBox="1"/>
          <p:nvPr/>
        </p:nvSpPr>
        <p:spPr>
          <a:xfrm>
            <a:off x="2884323" y="8639976"/>
            <a:ext cx="6346855" cy="930456"/>
          </a:xfrm>
          <a:prstGeom prst="rect">
            <a:avLst/>
          </a:prstGeom>
        </p:spPr>
        <p:txBody>
          <a:bodyPr lIns="0" tIns="0" rIns="0" bIns="0" rtlCol="0" anchor="t">
            <a:spAutoFit/>
          </a:bodyPr>
          <a:lstStyle/>
          <a:p>
            <a:pPr algn="l">
              <a:lnSpc>
                <a:spcPts val="2483"/>
              </a:lnSpc>
            </a:pPr>
            <a:r>
              <a:rPr lang="en-US" sz="1800" b="1" spc="176">
                <a:solidFill>
                  <a:srgbClr val="231F20"/>
                </a:solidFill>
                <a:latin typeface="Montserrat Bold"/>
                <a:ea typeface="Montserrat Bold"/>
                <a:cs typeface="Montserrat Bold"/>
                <a:sym typeface="Montserrat Bold"/>
              </a:rPr>
              <a:t>Authentication:</a:t>
            </a:r>
            <a:r>
              <a:rPr lang="en-US" sz="1800" spc="176">
                <a:solidFill>
                  <a:srgbClr val="231F20"/>
                </a:solidFill>
                <a:latin typeface="Montserrat"/>
                <a:ea typeface="Montserrat"/>
                <a:cs typeface="Montserrat"/>
                <a:sym typeface="Montserrat"/>
              </a:rPr>
              <a:t> JWT (JSON Web Tokens) for secure user sessions.</a:t>
            </a:r>
          </a:p>
          <a:p>
            <a:pPr marL="0" lvl="0" indent="0" algn="l">
              <a:lnSpc>
                <a:spcPts val="2483"/>
              </a:lnSpc>
              <a:spcBef>
                <a:spcPct val="0"/>
              </a:spcBef>
            </a:pPr>
            <a:endParaRPr lang="en-US" sz="1800" spc="176">
              <a:solidFill>
                <a:srgbClr val="231F20"/>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993</Words>
  <Application>Microsoft Office PowerPoint</Application>
  <PresentationFormat>Custom</PresentationFormat>
  <Paragraphs>102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Montserrat Bold</vt:lpstr>
      <vt:lpstr>Montserrat</vt:lpstr>
      <vt:lpstr>Calibri</vt:lpstr>
      <vt:lpstr>Archivo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dc:title>
  <cp:lastModifiedBy>Abhishek Kumar</cp:lastModifiedBy>
  <cp:revision>3</cp:revision>
  <dcterms:created xsi:type="dcterms:W3CDTF">2006-08-16T00:00:00Z</dcterms:created>
  <dcterms:modified xsi:type="dcterms:W3CDTF">2025-05-09T03:40:35Z</dcterms:modified>
  <dc:identifier>DAGm31eM0Z4</dc:identifier>
</cp:coreProperties>
</file>